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5" r:id="rId5"/>
    <p:sldId id="273" r:id="rId6"/>
    <p:sldId id="264" r:id="rId7"/>
    <p:sldId id="301" r:id="rId8"/>
    <p:sldId id="271" r:id="rId9"/>
    <p:sldId id="274" r:id="rId10"/>
    <p:sldId id="263" r:id="rId11"/>
    <p:sldId id="304" r:id="rId12"/>
    <p:sldId id="260" r:id="rId13"/>
    <p:sldId id="302" r:id="rId14"/>
    <p:sldId id="275" r:id="rId15"/>
    <p:sldId id="267" r:id="rId16"/>
    <p:sldId id="261" r:id="rId17"/>
    <p:sldId id="266" r:id="rId18"/>
    <p:sldId id="303" r:id="rId19"/>
    <p:sldId id="288" r:id="rId20"/>
    <p:sldId id="276" r:id="rId21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Impact" panose="020B0806030902050204" pitchFamily="34" charset="0"/>
      <p:regular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  <p:embeddedFont>
      <p:font typeface="华文行楷" panose="02010800040101010101" pitchFamily="2" charset="-122"/>
      <p:regular r:id="rId33"/>
    </p:embeddedFont>
    <p:embeddedFont>
      <p:font typeface="华文隶书" panose="02010800040101010101" pitchFamily="2" charset="-122"/>
      <p:regular r:id="rId34"/>
    </p:embeddedFont>
    <p:embeddedFont>
      <p:font typeface="楷体" panose="02010609060101010101" pitchFamily="49" charset="-122"/>
      <p:regular r:id="rId35"/>
    </p:embeddedFont>
    <p:embeddedFont>
      <p:font typeface="微软雅黑" panose="020B0503020204020204" pitchFamily="34" charset="-122"/>
      <p:regular r:id="rId36"/>
      <p:bold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2B59"/>
    <a:srgbClr val="624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64770" y="46355"/>
            <a:ext cx="12005310" cy="6722745"/>
          </a:xfrm>
          <a:prstGeom prst="rect">
            <a:avLst/>
          </a:prstGeom>
          <a:noFill/>
          <a:ln w="269875">
            <a:solidFill>
              <a:srgbClr val="382B5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64770" y="46355"/>
            <a:ext cx="12057380" cy="6722745"/>
          </a:xfrm>
          <a:prstGeom prst="rect">
            <a:avLst/>
          </a:prstGeom>
          <a:noFill/>
          <a:ln w="187325">
            <a:solidFill>
              <a:srgbClr val="382B5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779111" y="1393092"/>
            <a:ext cx="863377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工程实践与科技创新</a:t>
            </a:r>
            <a:r>
              <a:rPr lang="en-US" altLang="zh-CN" sz="4000" dirty="0" err="1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ⅣE</a:t>
            </a:r>
            <a:endParaRPr lang="en-US" altLang="zh-CN" sz="4000" dirty="0">
              <a:solidFill>
                <a:srgbClr val="382B59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4000" dirty="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成果展示</a:t>
            </a:r>
          </a:p>
          <a:p>
            <a:pPr algn="ctr"/>
            <a:endParaRPr lang="zh-CN" altLang="en-US" sz="4000" dirty="0">
              <a:solidFill>
                <a:srgbClr val="382B59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en-US" altLang="zh-CN" sz="2800" dirty="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GROUP P06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815963" y="4548350"/>
            <a:ext cx="4560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382B59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张沛东 陈思哲 忻旻健 牟天昊 叶健龙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080885" y="1809115"/>
            <a:ext cx="525780" cy="477520"/>
            <a:chOff x="2766" y="4261"/>
            <a:chExt cx="828" cy="752"/>
          </a:xfrm>
        </p:grpSpPr>
        <p:pic>
          <p:nvPicPr>
            <p:cNvPr id="4" name="图片 3" descr="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4" y="4263"/>
              <a:ext cx="310" cy="751"/>
            </a:xfrm>
            <a:prstGeom prst="rect">
              <a:avLst/>
            </a:prstGeom>
          </p:spPr>
        </p:pic>
        <p:pic>
          <p:nvPicPr>
            <p:cNvPr id="13" name="图片 12" descr="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6" y="4261"/>
              <a:ext cx="424" cy="753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7084060" y="3435985"/>
            <a:ext cx="629285" cy="478790"/>
            <a:chOff x="4902" y="4306"/>
            <a:chExt cx="991" cy="754"/>
          </a:xfrm>
        </p:grpSpPr>
        <p:pic>
          <p:nvPicPr>
            <p:cNvPr id="5" name="图片 4" descr="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1" y="4306"/>
              <a:ext cx="452" cy="754"/>
            </a:xfrm>
            <a:prstGeom prst="rect">
              <a:avLst/>
            </a:prstGeom>
          </p:spPr>
        </p:pic>
        <p:pic>
          <p:nvPicPr>
            <p:cNvPr id="2" name="图片 1" descr="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2" y="4306"/>
              <a:ext cx="424" cy="753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7080885" y="5062855"/>
            <a:ext cx="558800" cy="487045"/>
            <a:chOff x="7853" y="4246"/>
            <a:chExt cx="880" cy="767"/>
          </a:xfrm>
        </p:grpSpPr>
        <p:pic>
          <p:nvPicPr>
            <p:cNvPr id="6" name="图片 5" descr="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7" y="4246"/>
              <a:ext cx="336" cy="738"/>
            </a:xfrm>
            <a:prstGeom prst="rect">
              <a:avLst/>
            </a:prstGeom>
          </p:spPr>
        </p:pic>
        <p:pic>
          <p:nvPicPr>
            <p:cNvPr id="3" name="图片 2" descr="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3" y="4261"/>
              <a:ext cx="424" cy="753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7755993" y="2168525"/>
            <a:ext cx="374396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对应动作：倒车，然后原地差速左转</a:t>
            </a:r>
          </a:p>
        </p:txBody>
      </p:sp>
      <p:sp>
        <p:nvSpPr>
          <p:cNvPr id="21" name="矩形 20"/>
          <p:cNvSpPr/>
          <p:nvPr/>
        </p:nvSpPr>
        <p:spPr>
          <a:xfrm>
            <a:off x="7755890" y="1615440"/>
            <a:ext cx="2543810" cy="3683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altLang="zh-CN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方正舒体" panose="02010601030101010101" pitchFamily="2" charset="-122"/>
                <a:sym typeface="+mn-ea"/>
              </a:rPr>
              <a:t>碰撞传感器返回数值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7861300" y="2048510"/>
            <a:ext cx="480695" cy="0"/>
          </a:xfrm>
          <a:prstGeom prst="line">
            <a:avLst/>
          </a:prstGeom>
          <a:ln w="57150">
            <a:solidFill>
              <a:srgbClr val="382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755993" y="3839210"/>
            <a:ext cx="374396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对应动作：右转，直到右前方红外传感器返回数值小于一个阈值。实际中我们在此处应用了采样投票算法</a:t>
            </a:r>
          </a:p>
        </p:txBody>
      </p:sp>
      <p:sp>
        <p:nvSpPr>
          <p:cNvPr id="26" name="矩形 25"/>
          <p:cNvSpPr/>
          <p:nvPr/>
        </p:nvSpPr>
        <p:spPr>
          <a:xfrm>
            <a:off x="7755890" y="3147695"/>
            <a:ext cx="3743325" cy="6451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altLang="zh-CN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方正舒体" panose="02010601030101010101" pitchFamily="2" charset="-122"/>
                <a:sym typeface="+mn-ea"/>
              </a:rPr>
              <a:t>超声传感器返回数值超过一个阈值（对应转角）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7861300" y="3792855"/>
            <a:ext cx="480695" cy="0"/>
          </a:xfrm>
          <a:prstGeom prst="line">
            <a:avLst/>
          </a:prstGeom>
          <a:ln w="57150">
            <a:solidFill>
              <a:srgbClr val="382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755993" y="5417185"/>
            <a:ext cx="374396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对应动作：以一定的超声传感器基准值，用PID控制小车靠墙前进。如果小车的偏离过大，则再附加一个快速修正的量。</a:t>
            </a:r>
          </a:p>
        </p:txBody>
      </p:sp>
      <p:sp>
        <p:nvSpPr>
          <p:cNvPr id="29" name="矩形 28"/>
          <p:cNvSpPr/>
          <p:nvPr/>
        </p:nvSpPr>
        <p:spPr>
          <a:xfrm>
            <a:off x="7755890" y="4864100"/>
            <a:ext cx="3907790" cy="3683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altLang="zh-CN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方正舒体" panose="02010601030101010101" pitchFamily="2" charset="-122"/>
                <a:sym typeface="+mn-ea"/>
              </a:rPr>
              <a:t>未发生情况1或情况2，正常靠墙行走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7861300" y="5297170"/>
            <a:ext cx="480695" cy="0"/>
          </a:xfrm>
          <a:prstGeom prst="line">
            <a:avLst/>
          </a:prstGeom>
          <a:ln w="57150">
            <a:solidFill>
              <a:srgbClr val="382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67970" y="248285"/>
            <a:ext cx="45885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72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华文隶书" panose="02010800040101010101" charset="-122"/>
                <a:ea typeface="华文隶书" panose="02010800040101010101" charset="-122"/>
              </a:rPr>
              <a:t>设计思路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23467" y="1447165"/>
            <a:ext cx="6051550" cy="4646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200000"/>
              </a:lnSpc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对于一个二维迷宫，只要从入口处开始贴着左或右壁行走，最终一定可以走出迷宫。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0" fontAlgn="auto">
              <a:lnSpc>
                <a:spcPct val="200000"/>
              </a:lnSpc>
            </a:pPr>
            <a:r>
              <a:rPr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贴右壁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0" fontAlgn="auto">
              <a:lnSpc>
                <a:spcPct val="200000"/>
              </a:lnSpc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运用了机器人右前方的红外传感器，</a:t>
            </a:r>
          </a:p>
          <a:p>
            <a:pPr indent="0" fontAlgn="auto">
              <a:lnSpc>
                <a:spcPct val="200000"/>
              </a:lnSpc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以及前方的两个碰撞传感器，</a:t>
            </a:r>
          </a:p>
          <a:p>
            <a:pPr indent="0" fontAlgn="auto">
              <a:lnSpc>
                <a:spcPct val="200000"/>
              </a:lnSpc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并将超声传感器固定在小车右方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998845" y="860425"/>
            <a:ext cx="6094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华文隶书" panose="02010800040101010101" charset="-122"/>
                <a:ea typeface="华文隶书" panose="02010800040101010101" charset="-122"/>
              </a:rPr>
              <a:t>对应不同的状态，设置不同的动作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EE34E8-0559-496F-9226-EEFB379DF82B}"/>
              </a:ext>
            </a:extLst>
          </p:cNvPr>
          <p:cNvSpPr/>
          <p:nvPr/>
        </p:nvSpPr>
        <p:spPr>
          <a:xfrm>
            <a:off x="3195959" y="1117917"/>
            <a:ext cx="2160000" cy="72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开环左转</a:t>
            </a:r>
            <a:r>
              <a:rPr lang="en-US" altLang="zh-CN" dirty="0"/>
              <a:t>90°</a:t>
            </a:r>
            <a:endParaRPr lang="zh-CN" altLang="en-US" dirty="0"/>
          </a:p>
        </p:txBody>
      </p:sp>
      <p:sp>
        <p:nvSpPr>
          <p:cNvPr id="5" name="菱形 4">
            <a:extLst>
              <a:ext uri="{FF2B5EF4-FFF2-40B4-BE49-F238E27FC236}">
                <a16:creationId xmlns:a16="http://schemas.microsoft.com/office/drawing/2014/main" id="{C800420B-A702-41ED-9AB5-FE79F1D3E926}"/>
              </a:ext>
            </a:extLst>
          </p:cNvPr>
          <p:cNvSpPr/>
          <p:nvPr/>
        </p:nvSpPr>
        <p:spPr>
          <a:xfrm>
            <a:off x="278170" y="1107496"/>
            <a:ext cx="2160000" cy="720000"/>
          </a:xfrm>
          <a:prstGeom prst="diamon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碰撞？</a:t>
            </a:r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7F35954E-F521-49B6-9D50-C63671952422}"/>
              </a:ext>
            </a:extLst>
          </p:cNvPr>
          <p:cNvSpPr/>
          <p:nvPr/>
        </p:nvSpPr>
        <p:spPr>
          <a:xfrm>
            <a:off x="278170" y="2076707"/>
            <a:ext cx="2160000" cy="720000"/>
          </a:xfrm>
          <a:prstGeom prst="diamon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右侧很远？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4C23024-21BC-4BCB-A8A6-7A7058F9668F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438170" y="1467496"/>
            <a:ext cx="757789" cy="104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88CF6C2B-044A-4326-9E18-F344320DAF9E}"/>
              </a:ext>
            </a:extLst>
          </p:cNvPr>
          <p:cNvSpPr/>
          <p:nvPr/>
        </p:nvSpPr>
        <p:spPr>
          <a:xfrm>
            <a:off x="3195959" y="2076707"/>
            <a:ext cx="2160000" cy="72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判定是否右转</a:t>
            </a:r>
            <a:r>
              <a:rPr lang="en-US" altLang="zh-CN" dirty="0"/>
              <a:t>180°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99182AA-BA49-410A-8EC2-DEAF40724439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2438170" y="2436707"/>
            <a:ext cx="7577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08B3612-E5BF-40E9-BA9E-91C1DFDC6308}"/>
              </a:ext>
            </a:extLst>
          </p:cNvPr>
          <p:cNvCxnSpPr>
            <a:cxnSpLocks/>
            <a:stCxn id="139" idx="2"/>
            <a:endCxn id="5" idx="0"/>
          </p:cNvCxnSpPr>
          <p:nvPr/>
        </p:nvCxnSpPr>
        <p:spPr>
          <a:xfrm>
            <a:off x="1358170" y="838498"/>
            <a:ext cx="0" cy="268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29A1F9D-3C40-4699-987C-4951452E79C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358170" y="1827496"/>
            <a:ext cx="0" cy="2492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F57FD54-84E9-4163-9A57-CFD748921936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58170" y="3355545"/>
            <a:ext cx="183778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EC06CE4-5B5F-41C1-A623-E6C921D51C1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358170" y="2796707"/>
            <a:ext cx="0" cy="558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3F2ADCF2-EDD6-4FB2-9512-8684AB17CFCA}"/>
              </a:ext>
            </a:extLst>
          </p:cNvPr>
          <p:cNvSpPr/>
          <p:nvPr/>
        </p:nvSpPr>
        <p:spPr>
          <a:xfrm>
            <a:off x="3195958" y="2995546"/>
            <a:ext cx="2160000" cy="72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沿墙走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2427B46-089A-4350-9D1E-5CDB7948CE18}"/>
              </a:ext>
            </a:extLst>
          </p:cNvPr>
          <p:cNvSpPr/>
          <p:nvPr/>
        </p:nvSpPr>
        <p:spPr>
          <a:xfrm>
            <a:off x="5646077" y="1117917"/>
            <a:ext cx="2160000" cy="72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向右后方倒退</a:t>
            </a:r>
            <a:endParaRPr lang="en-US" altLang="zh-CN" dirty="0"/>
          </a:p>
          <a:p>
            <a:pPr algn="ctr"/>
            <a:r>
              <a:rPr lang="zh-CN" altLang="en-US" dirty="0"/>
              <a:t>固定时间</a:t>
            </a:r>
            <a:endParaRPr lang="en-US" altLang="zh-CN" dirty="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BC2CE66-A97C-4C08-A29B-C63A48D817D2}"/>
              </a:ext>
            </a:extLst>
          </p:cNvPr>
          <p:cNvCxnSpPr>
            <a:cxnSpLocks/>
            <a:stCxn id="4" idx="3"/>
            <a:endCxn id="38" idx="1"/>
          </p:cNvCxnSpPr>
          <p:nvPr/>
        </p:nvCxnSpPr>
        <p:spPr>
          <a:xfrm>
            <a:off x="5355959" y="1477917"/>
            <a:ext cx="2901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2D1506ED-4EB0-4965-801F-DC05FD79C24D}"/>
              </a:ext>
            </a:extLst>
          </p:cNvPr>
          <p:cNvSpPr/>
          <p:nvPr/>
        </p:nvSpPr>
        <p:spPr>
          <a:xfrm>
            <a:off x="8079477" y="1117917"/>
            <a:ext cx="2160000" cy="72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差速左转</a:t>
            </a:r>
            <a:endParaRPr lang="en-US" altLang="zh-CN" dirty="0"/>
          </a:p>
          <a:p>
            <a:pPr algn="ctr"/>
            <a:r>
              <a:rPr lang="zh-CN" altLang="en-US" dirty="0"/>
              <a:t>固定时间</a:t>
            </a:r>
            <a:endParaRPr lang="en-US" altLang="zh-CN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5DB34C0D-A969-451F-8374-9F80468F22D1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7806077" y="1477917"/>
            <a:ext cx="273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353BF0E-CDC6-48CA-A1D1-1A9B96C9F5B9}"/>
              </a:ext>
            </a:extLst>
          </p:cNvPr>
          <p:cNvCxnSpPr>
            <a:cxnSpLocks/>
            <a:stCxn id="32" idx="2"/>
            <a:endCxn id="54" idx="0"/>
          </p:cNvCxnSpPr>
          <p:nvPr/>
        </p:nvCxnSpPr>
        <p:spPr>
          <a:xfrm>
            <a:off x="4275958" y="3715546"/>
            <a:ext cx="1" cy="223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菱形 53">
            <a:extLst>
              <a:ext uri="{FF2B5EF4-FFF2-40B4-BE49-F238E27FC236}">
                <a16:creationId xmlns:a16="http://schemas.microsoft.com/office/drawing/2014/main" id="{01DC2F5E-FEE8-40A3-B3B7-3B5CB664359F}"/>
              </a:ext>
            </a:extLst>
          </p:cNvPr>
          <p:cNvSpPr/>
          <p:nvPr/>
        </p:nvSpPr>
        <p:spPr>
          <a:xfrm>
            <a:off x="3195959" y="3939002"/>
            <a:ext cx="2160000" cy="720000"/>
          </a:xfrm>
          <a:prstGeom prst="diamon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右侧误差大？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ECC43A4-816B-42E8-AC91-6927E00A1388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6140270" y="4299001"/>
            <a:ext cx="0" cy="2936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09E6DD1E-B1C3-4660-B5C3-C4BD223CA7D9}"/>
              </a:ext>
            </a:extLst>
          </p:cNvPr>
          <p:cNvCxnSpPr>
            <a:cxnSpLocks/>
            <a:stCxn id="54" idx="2"/>
            <a:endCxn id="77" idx="0"/>
          </p:cNvCxnSpPr>
          <p:nvPr/>
        </p:nvCxnSpPr>
        <p:spPr>
          <a:xfrm flipH="1">
            <a:off x="4275958" y="4659002"/>
            <a:ext cx="1" cy="8409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01C9A578-122C-4854-ADC3-FE3E2FB9E6CD}"/>
              </a:ext>
            </a:extLst>
          </p:cNvPr>
          <p:cNvSpPr/>
          <p:nvPr/>
        </p:nvSpPr>
        <p:spPr>
          <a:xfrm>
            <a:off x="5060270" y="4592646"/>
            <a:ext cx="216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向中修正固定时间</a:t>
            </a:r>
            <a:endParaRPr lang="en-US" altLang="zh-CN" dirty="0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78A1A3A1-A633-4811-AB06-EEA6FCF01E10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5355959" y="4299001"/>
            <a:ext cx="784311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92E33A9E-5027-46B7-A893-F3EBD604E00D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6140270" y="4952646"/>
            <a:ext cx="0" cy="3289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8CBE92CC-4571-4D45-9CA9-FFC55AFB87A8}"/>
              </a:ext>
            </a:extLst>
          </p:cNvPr>
          <p:cNvCxnSpPr>
            <a:cxnSpLocks/>
          </p:cNvCxnSpPr>
          <p:nvPr/>
        </p:nvCxnSpPr>
        <p:spPr>
          <a:xfrm>
            <a:off x="4275958" y="5268889"/>
            <a:ext cx="1864312" cy="69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00F67BF4-A7FB-44A0-8EC5-B312BC4F2732}"/>
              </a:ext>
            </a:extLst>
          </p:cNvPr>
          <p:cNvSpPr/>
          <p:nvPr/>
        </p:nvSpPr>
        <p:spPr>
          <a:xfrm>
            <a:off x="3195958" y="5499978"/>
            <a:ext cx="216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根据误差</a:t>
            </a:r>
            <a:r>
              <a:rPr lang="en-US" altLang="zh-CN" dirty="0"/>
              <a:t>PID</a:t>
            </a:r>
            <a:r>
              <a:rPr lang="zh-CN" altLang="en-US" dirty="0"/>
              <a:t>控制</a:t>
            </a:r>
            <a:endParaRPr lang="en-US" altLang="zh-CN" dirty="0"/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1AE0B305-ED09-4B29-851A-584E9AB0AB6B}"/>
              </a:ext>
            </a:extLst>
          </p:cNvPr>
          <p:cNvCxnSpPr>
            <a:cxnSpLocks/>
            <a:stCxn id="77" idx="2"/>
            <a:endCxn id="84" idx="0"/>
          </p:cNvCxnSpPr>
          <p:nvPr/>
        </p:nvCxnSpPr>
        <p:spPr>
          <a:xfrm>
            <a:off x="4275958" y="5859978"/>
            <a:ext cx="0" cy="191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96BF092A-E325-46C9-948D-35A0E96541E2}"/>
              </a:ext>
            </a:extLst>
          </p:cNvPr>
          <p:cNvSpPr/>
          <p:nvPr/>
        </p:nvSpPr>
        <p:spPr>
          <a:xfrm>
            <a:off x="3195958" y="6051733"/>
            <a:ext cx="216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控制量转为占空比</a:t>
            </a:r>
            <a:endParaRPr lang="en-US" altLang="zh-CN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E7125F7-B9D4-4A4F-A2E6-D90500AE4156}"/>
              </a:ext>
            </a:extLst>
          </p:cNvPr>
          <p:cNvSpPr/>
          <p:nvPr/>
        </p:nvSpPr>
        <p:spPr>
          <a:xfrm>
            <a:off x="5646077" y="2076707"/>
            <a:ext cx="2160000" cy="72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慢速前进，连续观察多次右前方示数</a:t>
            </a:r>
            <a:endParaRPr lang="en-US" altLang="zh-CN" dirty="0"/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5F336325-E2D5-478F-8A3F-C9A65C96AC69}"/>
              </a:ext>
            </a:extLst>
          </p:cNvPr>
          <p:cNvCxnSpPr>
            <a:cxnSpLocks/>
            <a:stCxn id="12" idx="3"/>
            <a:endCxn id="87" idx="1"/>
          </p:cNvCxnSpPr>
          <p:nvPr/>
        </p:nvCxnSpPr>
        <p:spPr>
          <a:xfrm>
            <a:off x="5355959" y="2436707"/>
            <a:ext cx="2901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00EC028-2477-4A37-9E9E-2FE2091D69C3}"/>
              </a:ext>
            </a:extLst>
          </p:cNvPr>
          <p:cNvCxnSpPr>
            <a:cxnSpLocks/>
            <a:stCxn id="87" idx="3"/>
            <a:endCxn id="91" idx="1"/>
          </p:cNvCxnSpPr>
          <p:nvPr/>
        </p:nvCxnSpPr>
        <p:spPr>
          <a:xfrm flipV="1">
            <a:off x="7806077" y="2436706"/>
            <a:ext cx="27339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菱形 90">
            <a:extLst>
              <a:ext uri="{FF2B5EF4-FFF2-40B4-BE49-F238E27FC236}">
                <a16:creationId xmlns:a16="http://schemas.microsoft.com/office/drawing/2014/main" id="{F3B242D4-9992-4BCC-A6B7-29604539C102}"/>
              </a:ext>
            </a:extLst>
          </p:cNvPr>
          <p:cNvSpPr/>
          <p:nvPr/>
        </p:nvSpPr>
        <p:spPr>
          <a:xfrm>
            <a:off x="8079476" y="2076706"/>
            <a:ext cx="2160000" cy="720000"/>
          </a:xfrm>
          <a:prstGeom prst="diamon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距离较远的次数更多？</a:t>
            </a:r>
          </a:p>
        </p:txBody>
      </p: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469BE7E4-2C23-45DA-A938-DFC126A7DD4A}"/>
              </a:ext>
            </a:extLst>
          </p:cNvPr>
          <p:cNvCxnSpPr>
            <a:cxnSpLocks/>
          </p:cNvCxnSpPr>
          <p:nvPr/>
        </p:nvCxnSpPr>
        <p:spPr>
          <a:xfrm flipV="1">
            <a:off x="10212954" y="2436706"/>
            <a:ext cx="416594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B0858EAD-7B8A-4D56-970C-AB1764A5D93C}"/>
              </a:ext>
            </a:extLst>
          </p:cNvPr>
          <p:cNvCxnSpPr>
            <a:cxnSpLocks/>
          </p:cNvCxnSpPr>
          <p:nvPr/>
        </p:nvCxnSpPr>
        <p:spPr>
          <a:xfrm>
            <a:off x="10629548" y="282943"/>
            <a:ext cx="11567" cy="64291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622CBB1D-21F9-4A3E-A902-DE26884A7002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10239477" y="1477917"/>
            <a:ext cx="39007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EB259CA3-4176-4323-874F-07207DFA165B}"/>
              </a:ext>
            </a:extLst>
          </p:cNvPr>
          <p:cNvCxnSpPr>
            <a:cxnSpLocks/>
          </p:cNvCxnSpPr>
          <p:nvPr/>
        </p:nvCxnSpPr>
        <p:spPr>
          <a:xfrm flipH="1">
            <a:off x="1358171" y="282943"/>
            <a:ext cx="92829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9" name="矩形 138">
            <a:extLst>
              <a:ext uri="{FF2B5EF4-FFF2-40B4-BE49-F238E27FC236}">
                <a16:creationId xmlns:a16="http://schemas.microsoft.com/office/drawing/2014/main" id="{0EFB2818-584A-4CC5-8AF3-8EA452767068}"/>
              </a:ext>
            </a:extLst>
          </p:cNvPr>
          <p:cNvSpPr/>
          <p:nvPr/>
        </p:nvSpPr>
        <p:spPr>
          <a:xfrm>
            <a:off x="278170" y="478498"/>
            <a:ext cx="216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读取传感器示数</a:t>
            </a:r>
            <a:endParaRPr lang="en-US" altLang="zh-CN" dirty="0"/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44307D0E-11FA-4A9A-BEEA-1375E4E00CCE}"/>
              </a:ext>
            </a:extLst>
          </p:cNvPr>
          <p:cNvCxnSpPr>
            <a:cxnSpLocks/>
            <a:endCxn id="139" idx="0"/>
          </p:cNvCxnSpPr>
          <p:nvPr/>
        </p:nvCxnSpPr>
        <p:spPr>
          <a:xfrm>
            <a:off x="1358170" y="92606"/>
            <a:ext cx="0" cy="3858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BC1F281D-00BD-4B43-82FE-EF61327D511C}"/>
              </a:ext>
            </a:extLst>
          </p:cNvPr>
          <p:cNvCxnSpPr>
            <a:cxnSpLocks/>
            <a:stCxn id="91" idx="2"/>
            <a:endCxn id="149" idx="0"/>
          </p:cNvCxnSpPr>
          <p:nvPr/>
        </p:nvCxnSpPr>
        <p:spPr>
          <a:xfrm>
            <a:off x="9159476" y="2796706"/>
            <a:ext cx="0" cy="310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9" name="矩形 148">
            <a:extLst>
              <a:ext uri="{FF2B5EF4-FFF2-40B4-BE49-F238E27FC236}">
                <a16:creationId xmlns:a16="http://schemas.microsoft.com/office/drawing/2014/main" id="{AE5F2AD0-7A00-4B35-B703-A40AD6F6D56A}"/>
              </a:ext>
            </a:extLst>
          </p:cNvPr>
          <p:cNvSpPr/>
          <p:nvPr/>
        </p:nvSpPr>
        <p:spPr>
          <a:xfrm>
            <a:off x="8079476" y="3107274"/>
            <a:ext cx="2160000" cy="72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固定角度右转</a:t>
            </a:r>
            <a:endParaRPr lang="en-US" altLang="zh-CN" dirty="0"/>
          </a:p>
        </p:txBody>
      </p: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45135F7D-341F-4409-B2E8-96A5E4374C0F}"/>
              </a:ext>
            </a:extLst>
          </p:cNvPr>
          <p:cNvCxnSpPr>
            <a:cxnSpLocks/>
            <a:stCxn id="149" idx="2"/>
            <a:endCxn id="153" idx="0"/>
          </p:cNvCxnSpPr>
          <p:nvPr/>
        </p:nvCxnSpPr>
        <p:spPr>
          <a:xfrm>
            <a:off x="9159476" y="3827274"/>
            <a:ext cx="0" cy="2846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3" name="菱形 152">
            <a:extLst>
              <a:ext uri="{FF2B5EF4-FFF2-40B4-BE49-F238E27FC236}">
                <a16:creationId xmlns:a16="http://schemas.microsoft.com/office/drawing/2014/main" id="{6787F760-FABC-4757-B802-964002843BDF}"/>
              </a:ext>
            </a:extLst>
          </p:cNvPr>
          <p:cNvSpPr/>
          <p:nvPr/>
        </p:nvSpPr>
        <p:spPr>
          <a:xfrm>
            <a:off x="8079476" y="4111917"/>
            <a:ext cx="2160000" cy="720000"/>
          </a:xfrm>
          <a:prstGeom prst="diamon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右前距离近或转弯时间过长？</a:t>
            </a:r>
          </a:p>
        </p:txBody>
      </p: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91010AE0-6B2C-46E9-8ACB-58AAF3997DA3}"/>
              </a:ext>
            </a:extLst>
          </p:cNvPr>
          <p:cNvCxnSpPr>
            <a:cxnSpLocks/>
            <a:stCxn id="153" idx="2"/>
            <a:endCxn id="156" idx="0"/>
          </p:cNvCxnSpPr>
          <p:nvPr/>
        </p:nvCxnSpPr>
        <p:spPr>
          <a:xfrm>
            <a:off x="9159476" y="4831917"/>
            <a:ext cx="0" cy="2846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6" name="矩形 155">
            <a:extLst>
              <a:ext uri="{FF2B5EF4-FFF2-40B4-BE49-F238E27FC236}">
                <a16:creationId xmlns:a16="http://schemas.microsoft.com/office/drawing/2014/main" id="{6653E39C-CFB1-4F3B-800F-6F258FCB34A1}"/>
              </a:ext>
            </a:extLst>
          </p:cNvPr>
          <p:cNvSpPr/>
          <p:nvPr/>
        </p:nvSpPr>
        <p:spPr>
          <a:xfrm>
            <a:off x="8079476" y="5116560"/>
            <a:ext cx="2160000" cy="72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停止转弯，再次投票判定次数增加</a:t>
            </a:r>
            <a:endParaRPr lang="en-US" altLang="zh-CN" dirty="0"/>
          </a:p>
        </p:txBody>
      </p:sp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439C0FD4-E1B0-4A61-BDC2-2DF84154F878}"/>
              </a:ext>
            </a:extLst>
          </p:cNvPr>
          <p:cNvCxnSpPr>
            <a:cxnSpLocks/>
          </p:cNvCxnSpPr>
          <p:nvPr/>
        </p:nvCxnSpPr>
        <p:spPr>
          <a:xfrm flipV="1">
            <a:off x="10239476" y="5476560"/>
            <a:ext cx="390072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F8857B07-C470-4873-883D-1CC8BBD66056}"/>
              </a:ext>
            </a:extLst>
          </p:cNvPr>
          <p:cNvCxnSpPr>
            <a:cxnSpLocks/>
            <a:endCxn id="153" idx="1"/>
          </p:cNvCxnSpPr>
          <p:nvPr/>
        </p:nvCxnSpPr>
        <p:spPr>
          <a:xfrm>
            <a:off x="7693924" y="4471917"/>
            <a:ext cx="38555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26AD1B76-F2BF-4177-AE7A-F5F379995B70}"/>
              </a:ext>
            </a:extLst>
          </p:cNvPr>
          <p:cNvCxnSpPr>
            <a:cxnSpLocks/>
          </p:cNvCxnSpPr>
          <p:nvPr/>
        </p:nvCxnSpPr>
        <p:spPr>
          <a:xfrm flipH="1">
            <a:off x="7687389" y="3467274"/>
            <a:ext cx="6535" cy="10046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93150BBB-AEC8-4305-93E9-F197425718E9}"/>
              </a:ext>
            </a:extLst>
          </p:cNvPr>
          <p:cNvCxnSpPr>
            <a:cxnSpLocks/>
            <a:endCxn id="149" idx="1"/>
          </p:cNvCxnSpPr>
          <p:nvPr/>
        </p:nvCxnSpPr>
        <p:spPr>
          <a:xfrm>
            <a:off x="7687390" y="3467274"/>
            <a:ext cx="3920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9" name="文本框 178">
            <a:extLst>
              <a:ext uri="{FF2B5EF4-FFF2-40B4-BE49-F238E27FC236}">
                <a16:creationId xmlns:a16="http://schemas.microsoft.com/office/drawing/2014/main" id="{2B5D9DC7-6AE2-4F99-BCC6-F2A3EE111EEE}"/>
              </a:ext>
            </a:extLst>
          </p:cNvPr>
          <p:cNvSpPr txBox="1"/>
          <p:nvPr/>
        </p:nvSpPr>
        <p:spPr>
          <a:xfrm>
            <a:off x="2612222" y="1117917"/>
            <a:ext cx="36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4474DFAF-56E5-49F8-94EA-A3963D3F2FC1}"/>
              </a:ext>
            </a:extLst>
          </p:cNvPr>
          <p:cNvSpPr txBox="1"/>
          <p:nvPr/>
        </p:nvSpPr>
        <p:spPr>
          <a:xfrm>
            <a:off x="1392987" y="1737583"/>
            <a:ext cx="36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E32A6CEA-21FD-44CC-9F2C-148FE5779C23}"/>
              </a:ext>
            </a:extLst>
          </p:cNvPr>
          <p:cNvSpPr txBox="1"/>
          <p:nvPr/>
        </p:nvSpPr>
        <p:spPr>
          <a:xfrm>
            <a:off x="2610774" y="2106915"/>
            <a:ext cx="36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874D8595-082C-4ADC-8E87-AEE1FC838FE8}"/>
              </a:ext>
            </a:extLst>
          </p:cNvPr>
          <p:cNvSpPr txBox="1"/>
          <p:nvPr/>
        </p:nvSpPr>
        <p:spPr>
          <a:xfrm>
            <a:off x="1408317" y="2827369"/>
            <a:ext cx="36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EBB040F0-618E-4753-B8EA-95129A906535}"/>
              </a:ext>
            </a:extLst>
          </p:cNvPr>
          <p:cNvSpPr txBox="1"/>
          <p:nvPr/>
        </p:nvSpPr>
        <p:spPr>
          <a:xfrm>
            <a:off x="5554764" y="3936167"/>
            <a:ext cx="36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E51FD0DE-A247-4340-A001-D4B65C4B3C1D}"/>
              </a:ext>
            </a:extLst>
          </p:cNvPr>
          <p:cNvSpPr txBox="1"/>
          <p:nvPr/>
        </p:nvSpPr>
        <p:spPr>
          <a:xfrm>
            <a:off x="4317582" y="4656621"/>
            <a:ext cx="36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AE331FCA-C80A-4623-87CE-00684E36D64D}"/>
              </a:ext>
            </a:extLst>
          </p:cNvPr>
          <p:cNvCxnSpPr>
            <a:cxnSpLocks/>
            <a:stCxn id="84" idx="2"/>
          </p:cNvCxnSpPr>
          <p:nvPr/>
        </p:nvCxnSpPr>
        <p:spPr>
          <a:xfrm flipH="1">
            <a:off x="4275956" y="6411733"/>
            <a:ext cx="2" cy="2892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5" name="直接连接符 194">
            <a:extLst>
              <a:ext uri="{FF2B5EF4-FFF2-40B4-BE49-F238E27FC236}">
                <a16:creationId xmlns:a16="http://schemas.microsoft.com/office/drawing/2014/main" id="{A57AD7E5-A5C4-47E0-8341-37C8C244187D}"/>
              </a:ext>
            </a:extLst>
          </p:cNvPr>
          <p:cNvCxnSpPr>
            <a:cxnSpLocks/>
          </p:cNvCxnSpPr>
          <p:nvPr/>
        </p:nvCxnSpPr>
        <p:spPr>
          <a:xfrm flipH="1">
            <a:off x="4264389" y="6700954"/>
            <a:ext cx="63651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0" name="文本框 209">
            <a:extLst>
              <a:ext uri="{FF2B5EF4-FFF2-40B4-BE49-F238E27FC236}">
                <a16:creationId xmlns:a16="http://schemas.microsoft.com/office/drawing/2014/main" id="{E7DDDED5-0FE5-492B-A5EA-02A14A02FB27}"/>
              </a:ext>
            </a:extLst>
          </p:cNvPr>
          <p:cNvSpPr txBox="1"/>
          <p:nvPr/>
        </p:nvSpPr>
        <p:spPr>
          <a:xfrm>
            <a:off x="9210367" y="2737942"/>
            <a:ext cx="36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0D3F0E62-92F0-4BBA-AABB-060ED1B1FF3D}"/>
              </a:ext>
            </a:extLst>
          </p:cNvPr>
          <p:cNvSpPr txBox="1"/>
          <p:nvPr/>
        </p:nvSpPr>
        <p:spPr>
          <a:xfrm>
            <a:off x="10238277" y="2077029"/>
            <a:ext cx="36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E653B51E-76E1-4C68-B65F-6089C26440B4}"/>
              </a:ext>
            </a:extLst>
          </p:cNvPr>
          <p:cNvSpPr txBox="1"/>
          <p:nvPr/>
        </p:nvSpPr>
        <p:spPr>
          <a:xfrm>
            <a:off x="9210367" y="4772830"/>
            <a:ext cx="36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261C35F1-4326-4759-8B7D-8E6766A7F335}"/>
              </a:ext>
            </a:extLst>
          </p:cNvPr>
          <p:cNvSpPr txBox="1"/>
          <p:nvPr/>
        </p:nvSpPr>
        <p:spPr>
          <a:xfrm>
            <a:off x="7731237" y="4102585"/>
            <a:ext cx="36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AD57000-7FF1-4EA7-BC24-D161107864D0}"/>
              </a:ext>
            </a:extLst>
          </p:cNvPr>
          <p:cNvSpPr txBox="1"/>
          <p:nvPr/>
        </p:nvSpPr>
        <p:spPr>
          <a:xfrm>
            <a:off x="10707205" y="1604710"/>
            <a:ext cx="11057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Impact" panose="020B0806030902050204" charset="0"/>
                <a:ea typeface="方正舒体" panose="02010601030101010101" pitchFamily="2" charset="-122"/>
              </a:rPr>
              <a:t>具体实现方式</a:t>
            </a:r>
          </a:p>
        </p:txBody>
      </p:sp>
    </p:spTree>
    <p:extLst>
      <p:ext uri="{BB962C8B-B14F-4D97-AF65-F5344CB8AC3E}">
        <p14:creationId xmlns:p14="http://schemas.microsoft.com/office/powerpoint/2010/main" val="137687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4780" y="1498600"/>
            <a:ext cx="11902440" cy="4217035"/>
          </a:xfrm>
          <a:prstGeom prst="rect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67a8ba7c22f732fa65918b720007e9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1308100"/>
            <a:ext cx="2440940" cy="284226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3315017" y="881380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noProof="0" dirty="0">
                <a:ea typeface="方正舒体" panose="02010601030101010101" pitchFamily="2" charset="-122"/>
                <a:sym typeface="+mn-ea"/>
              </a:rPr>
              <a:t>右转采样投票算法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681620" y="1904538"/>
            <a:ext cx="4294474" cy="360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   </a:t>
            </a:r>
            <a:r>
              <a:rPr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当小车发现超声读数大于一定值时，会首先将自己的速度减为很慢的直行速度，然后在滑行过程中不断对右前方的红外传感器进行采样，将读数高于阈值的划入“右转”的票，将读数低于阈值的划入“不右转”的票。共计7票后，统计是否“右转”的票超过了“不右转”的票，如果是则采取右转直到红外示数小于另一个阈值，当转弯时间超过一个阈值时也会退出，防止过度转弯撞墙。若右转结束了还满足投票条件，则下次投票需要投25票，防止连续两次右转。通过这种采样平均的方式，我们成功避免了偶然的测量值影响小车的决策，在实际中达到了很好的效果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178303" y="881380"/>
            <a:ext cx="24530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noProof="0" dirty="0">
                <a:ea typeface="方正舒体" panose="02010601030101010101" pitchFamily="2" charset="-122"/>
                <a:sym typeface="+mn-ea"/>
              </a:rPr>
              <a:t>PID控制贴墙走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04899" y="1904538"/>
            <a:ext cx="3599815" cy="2316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   </a:t>
            </a:r>
            <a:r>
              <a:rPr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在正常情况下，我们设定50为超声传感器的基准值。实际的读数于此做差作为误差。在误差范围不同时，我们用了两种控制策略。一是在误差过大时，手动设定转弯值使小车回到正常误差范围内；二是在正常误差范围内，用PID控制。为避免转弯过急，转弯幅度有一个特定的最大值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2"/>
          <p:cNvSpPr/>
          <p:nvPr/>
        </p:nvSpPr>
        <p:spPr bwMode="auto">
          <a:xfrm rot="20580000">
            <a:off x="5744845" y="4930140"/>
            <a:ext cx="789305" cy="1004570"/>
          </a:xfrm>
          <a:custGeom>
            <a:avLst/>
            <a:gdLst>
              <a:gd name="T0" fmla="*/ 21 w 310"/>
              <a:gd name="T1" fmla="*/ 394 h 394"/>
              <a:gd name="T2" fmla="*/ 42 w 310"/>
              <a:gd name="T3" fmla="*/ 377 h 394"/>
              <a:gd name="T4" fmla="*/ 255 w 310"/>
              <a:gd name="T5" fmla="*/ 48 h 394"/>
              <a:gd name="T6" fmla="*/ 277 w 310"/>
              <a:gd name="T7" fmla="*/ 40 h 394"/>
              <a:gd name="T8" fmla="*/ 231 w 310"/>
              <a:gd name="T9" fmla="*/ 0 h 394"/>
              <a:gd name="T10" fmla="*/ 222 w 310"/>
              <a:gd name="T11" fmla="*/ 61 h 394"/>
              <a:gd name="T12" fmla="*/ 244 w 310"/>
              <a:gd name="T13" fmla="*/ 52 h 394"/>
              <a:gd name="T14" fmla="*/ 42 w 310"/>
              <a:gd name="T15" fmla="*/ 366 h 394"/>
              <a:gd name="T16" fmla="*/ 21 w 310"/>
              <a:gd name="T17" fmla="*/ 351 h 394"/>
              <a:gd name="T18" fmla="*/ 0 w 310"/>
              <a:gd name="T19" fmla="*/ 373 h 394"/>
              <a:gd name="T20" fmla="*/ 21 w 310"/>
              <a:gd name="T21" fmla="*/ 394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0" h="394">
                <a:moveTo>
                  <a:pt x="21" y="394"/>
                </a:moveTo>
                <a:cubicBezTo>
                  <a:pt x="31" y="394"/>
                  <a:pt x="40" y="387"/>
                  <a:pt x="42" y="377"/>
                </a:cubicBezTo>
                <a:cubicBezTo>
                  <a:pt x="199" y="364"/>
                  <a:pt x="310" y="204"/>
                  <a:pt x="255" y="48"/>
                </a:cubicBezTo>
                <a:cubicBezTo>
                  <a:pt x="277" y="40"/>
                  <a:pt x="277" y="40"/>
                  <a:pt x="277" y="40"/>
                </a:cubicBezTo>
                <a:cubicBezTo>
                  <a:pt x="231" y="0"/>
                  <a:pt x="231" y="0"/>
                  <a:pt x="231" y="0"/>
                </a:cubicBezTo>
                <a:cubicBezTo>
                  <a:pt x="222" y="61"/>
                  <a:pt x="222" y="61"/>
                  <a:pt x="222" y="61"/>
                </a:cubicBezTo>
                <a:cubicBezTo>
                  <a:pt x="244" y="52"/>
                  <a:pt x="244" y="52"/>
                  <a:pt x="244" y="52"/>
                </a:cubicBezTo>
                <a:cubicBezTo>
                  <a:pt x="296" y="202"/>
                  <a:pt x="191" y="353"/>
                  <a:pt x="42" y="366"/>
                </a:cubicBezTo>
                <a:cubicBezTo>
                  <a:pt x="39" y="357"/>
                  <a:pt x="31" y="351"/>
                  <a:pt x="21" y="351"/>
                </a:cubicBezTo>
                <a:cubicBezTo>
                  <a:pt x="9" y="351"/>
                  <a:pt x="0" y="361"/>
                  <a:pt x="0" y="373"/>
                </a:cubicBezTo>
                <a:cubicBezTo>
                  <a:pt x="0" y="385"/>
                  <a:pt x="9" y="394"/>
                  <a:pt x="21" y="394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" name="椭圆 1"/>
          <p:cNvSpPr/>
          <p:nvPr/>
        </p:nvSpPr>
        <p:spPr>
          <a:xfrm>
            <a:off x="5102860" y="4836795"/>
            <a:ext cx="1062355" cy="1062355"/>
          </a:xfrm>
          <a:prstGeom prst="ellipse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5615305" y="3481070"/>
            <a:ext cx="1062355" cy="1062355"/>
          </a:xfrm>
          <a:prstGeom prst="ellipse">
            <a:avLst/>
          </a:prstGeom>
          <a:noFill/>
          <a:ln>
            <a:solidFill>
              <a:srgbClr val="382B5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382B5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22"/>
          <p:cNvSpPr/>
          <p:nvPr/>
        </p:nvSpPr>
        <p:spPr bwMode="auto">
          <a:xfrm rot="1020000" flipH="1">
            <a:off x="5232400" y="3632835"/>
            <a:ext cx="789305" cy="1004570"/>
          </a:xfrm>
          <a:custGeom>
            <a:avLst/>
            <a:gdLst>
              <a:gd name="T0" fmla="*/ 21 w 310"/>
              <a:gd name="T1" fmla="*/ 394 h 394"/>
              <a:gd name="T2" fmla="*/ 42 w 310"/>
              <a:gd name="T3" fmla="*/ 377 h 394"/>
              <a:gd name="T4" fmla="*/ 255 w 310"/>
              <a:gd name="T5" fmla="*/ 48 h 394"/>
              <a:gd name="T6" fmla="*/ 277 w 310"/>
              <a:gd name="T7" fmla="*/ 40 h 394"/>
              <a:gd name="T8" fmla="*/ 231 w 310"/>
              <a:gd name="T9" fmla="*/ 0 h 394"/>
              <a:gd name="T10" fmla="*/ 222 w 310"/>
              <a:gd name="T11" fmla="*/ 61 h 394"/>
              <a:gd name="T12" fmla="*/ 244 w 310"/>
              <a:gd name="T13" fmla="*/ 52 h 394"/>
              <a:gd name="T14" fmla="*/ 42 w 310"/>
              <a:gd name="T15" fmla="*/ 366 h 394"/>
              <a:gd name="T16" fmla="*/ 21 w 310"/>
              <a:gd name="T17" fmla="*/ 351 h 394"/>
              <a:gd name="T18" fmla="*/ 0 w 310"/>
              <a:gd name="T19" fmla="*/ 373 h 394"/>
              <a:gd name="T20" fmla="*/ 21 w 310"/>
              <a:gd name="T21" fmla="*/ 394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0" h="394">
                <a:moveTo>
                  <a:pt x="21" y="394"/>
                </a:moveTo>
                <a:cubicBezTo>
                  <a:pt x="31" y="394"/>
                  <a:pt x="40" y="387"/>
                  <a:pt x="42" y="377"/>
                </a:cubicBezTo>
                <a:cubicBezTo>
                  <a:pt x="199" y="364"/>
                  <a:pt x="310" y="204"/>
                  <a:pt x="255" y="48"/>
                </a:cubicBezTo>
                <a:cubicBezTo>
                  <a:pt x="277" y="40"/>
                  <a:pt x="277" y="40"/>
                  <a:pt x="277" y="40"/>
                </a:cubicBezTo>
                <a:cubicBezTo>
                  <a:pt x="231" y="0"/>
                  <a:pt x="231" y="0"/>
                  <a:pt x="231" y="0"/>
                </a:cubicBezTo>
                <a:cubicBezTo>
                  <a:pt x="222" y="61"/>
                  <a:pt x="222" y="61"/>
                  <a:pt x="222" y="61"/>
                </a:cubicBezTo>
                <a:cubicBezTo>
                  <a:pt x="244" y="52"/>
                  <a:pt x="244" y="52"/>
                  <a:pt x="244" y="52"/>
                </a:cubicBezTo>
                <a:cubicBezTo>
                  <a:pt x="296" y="202"/>
                  <a:pt x="191" y="353"/>
                  <a:pt x="42" y="366"/>
                </a:cubicBezTo>
                <a:cubicBezTo>
                  <a:pt x="39" y="357"/>
                  <a:pt x="31" y="351"/>
                  <a:pt x="21" y="351"/>
                </a:cubicBezTo>
                <a:cubicBezTo>
                  <a:pt x="9" y="351"/>
                  <a:pt x="0" y="361"/>
                  <a:pt x="0" y="373"/>
                </a:cubicBezTo>
                <a:cubicBezTo>
                  <a:pt x="0" y="385"/>
                  <a:pt x="9" y="394"/>
                  <a:pt x="21" y="394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椭圆 4"/>
          <p:cNvSpPr/>
          <p:nvPr/>
        </p:nvSpPr>
        <p:spPr>
          <a:xfrm>
            <a:off x="5020310" y="2275840"/>
            <a:ext cx="1062355" cy="1062355"/>
          </a:xfrm>
          <a:prstGeom prst="ellipse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22"/>
          <p:cNvSpPr/>
          <p:nvPr/>
        </p:nvSpPr>
        <p:spPr bwMode="auto">
          <a:xfrm rot="20580000">
            <a:off x="5685155" y="2369185"/>
            <a:ext cx="789305" cy="1004570"/>
          </a:xfrm>
          <a:custGeom>
            <a:avLst/>
            <a:gdLst>
              <a:gd name="T0" fmla="*/ 21 w 310"/>
              <a:gd name="T1" fmla="*/ 394 h 394"/>
              <a:gd name="T2" fmla="*/ 42 w 310"/>
              <a:gd name="T3" fmla="*/ 377 h 394"/>
              <a:gd name="T4" fmla="*/ 255 w 310"/>
              <a:gd name="T5" fmla="*/ 48 h 394"/>
              <a:gd name="T6" fmla="*/ 277 w 310"/>
              <a:gd name="T7" fmla="*/ 40 h 394"/>
              <a:gd name="T8" fmla="*/ 231 w 310"/>
              <a:gd name="T9" fmla="*/ 0 h 394"/>
              <a:gd name="T10" fmla="*/ 222 w 310"/>
              <a:gd name="T11" fmla="*/ 61 h 394"/>
              <a:gd name="T12" fmla="*/ 244 w 310"/>
              <a:gd name="T13" fmla="*/ 52 h 394"/>
              <a:gd name="T14" fmla="*/ 42 w 310"/>
              <a:gd name="T15" fmla="*/ 366 h 394"/>
              <a:gd name="T16" fmla="*/ 21 w 310"/>
              <a:gd name="T17" fmla="*/ 351 h 394"/>
              <a:gd name="T18" fmla="*/ 0 w 310"/>
              <a:gd name="T19" fmla="*/ 373 h 394"/>
              <a:gd name="T20" fmla="*/ 21 w 310"/>
              <a:gd name="T21" fmla="*/ 394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0" h="394">
                <a:moveTo>
                  <a:pt x="21" y="394"/>
                </a:moveTo>
                <a:cubicBezTo>
                  <a:pt x="31" y="394"/>
                  <a:pt x="40" y="387"/>
                  <a:pt x="42" y="377"/>
                </a:cubicBezTo>
                <a:cubicBezTo>
                  <a:pt x="199" y="364"/>
                  <a:pt x="310" y="204"/>
                  <a:pt x="255" y="48"/>
                </a:cubicBezTo>
                <a:cubicBezTo>
                  <a:pt x="277" y="40"/>
                  <a:pt x="277" y="40"/>
                  <a:pt x="277" y="40"/>
                </a:cubicBezTo>
                <a:cubicBezTo>
                  <a:pt x="231" y="0"/>
                  <a:pt x="231" y="0"/>
                  <a:pt x="231" y="0"/>
                </a:cubicBezTo>
                <a:cubicBezTo>
                  <a:pt x="222" y="61"/>
                  <a:pt x="222" y="61"/>
                  <a:pt x="222" y="61"/>
                </a:cubicBezTo>
                <a:cubicBezTo>
                  <a:pt x="244" y="52"/>
                  <a:pt x="244" y="52"/>
                  <a:pt x="244" y="52"/>
                </a:cubicBezTo>
                <a:cubicBezTo>
                  <a:pt x="296" y="202"/>
                  <a:pt x="191" y="353"/>
                  <a:pt x="42" y="366"/>
                </a:cubicBezTo>
                <a:cubicBezTo>
                  <a:pt x="39" y="357"/>
                  <a:pt x="31" y="351"/>
                  <a:pt x="21" y="351"/>
                </a:cubicBezTo>
                <a:cubicBezTo>
                  <a:pt x="9" y="351"/>
                  <a:pt x="0" y="361"/>
                  <a:pt x="0" y="373"/>
                </a:cubicBezTo>
                <a:cubicBezTo>
                  <a:pt x="0" y="385"/>
                  <a:pt x="9" y="394"/>
                  <a:pt x="21" y="394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5466080" y="900430"/>
            <a:ext cx="1062355" cy="1062355"/>
          </a:xfrm>
          <a:prstGeom prst="ellipse">
            <a:avLst/>
          </a:prstGeom>
          <a:noFill/>
          <a:ln>
            <a:solidFill>
              <a:srgbClr val="382B5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382B5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22"/>
          <p:cNvSpPr/>
          <p:nvPr/>
        </p:nvSpPr>
        <p:spPr bwMode="auto">
          <a:xfrm rot="1020000" flipH="1">
            <a:off x="5149850" y="1071245"/>
            <a:ext cx="789305" cy="1004570"/>
          </a:xfrm>
          <a:custGeom>
            <a:avLst/>
            <a:gdLst>
              <a:gd name="T0" fmla="*/ 21 w 310"/>
              <a:gd name="T1" fmla="*/ 394 h 394"/>
              <a:gd name="T2" fmla="*/ 42 w 310"/>
              <a:gd name="T3" fmla="*/ 377 h 394"/>
              <a:gd name="T4" fmla="*/ 255 w 310"/>
              <a:gd name="T5" fmla="*/ 48 h 394"/>
              <a:gd name="T6" fmla="*/ 277 w 310"/>
              <a:gd name="T7" fmla="*/ 40 h 394"/>
              <a:gd name="T8" fmla="*/ 231 w 310"/>
              <a:gd name="T9" fmla="*/ 0 h 394"/>
              <a:gd name="T10" fmla="*/ 222 w 310"/>
              <a:gd name="T11" fmla="*/ 61 h 394"/>
              <a:gd name="T12" fmla="*/ 244 w 310"/>
              <a:gd name="T13" fmla="*/ 52 h 394"/>
              <a:gd name="T14" fmla="*/ 42 w 310"/>
              <a:gd name="T15" fmla="*/ 366 h 394"/>
              <a:gd name="T16" fmla="*/ 21 w 310"/>
              <a:gd name="T17" fmla="*/ 351 h 394"/>
              <a:gd name="T18" fmla="*/ 0 w 310"/>
              <a:gd name="T19" fmla="*/ 373 h 394"/>
              <a:gd name="T20" fmla="*/ 21 w 310"/>
              <a:gd name="T21" fmla="*/ 394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0" h="394">
                <a:moveTo>
                  <a:pt x="21" y="394"/>
                </a:moveTo>
                <a:cubicBezTo>
                  <a:pt x="31" y="394"/>
                  <a:pt x="40" y="387"/>
                  <a:pt x="42" y="377"/>
                </a:cubicBezTo>
                <a:cubicBezTo>
                  <a:pt x="199" y="364"/>
                  <a:pt x="310" y="204"/>
                  <a:pt x="255" y="48"/>
                </a:cubicBezTo>
                <a:cubicBezTo>
                  <a:pt x="277" y="40"/>
                  <a:pt x="277" y="40"/>
                  <a:pt x="277" y="40"/>
                </a:cubicBezTo>
                <a:cubicBezTo>
                  <a:pt x="231" y="0"/>
                  <a:pt x="231" y="0"/>
                  <a:pt x="231" y="0"/>
                </a:cubicBezTo>
                <a:cubicBezTo>
                  <a:pt x="222" y="61"/>
                  <a:pt x="222" y="61"/>
                  <a:pt x="222" y="61"/>
                </a:cubicBezTo>
                <a:cubicBezTo>
                  <a:pt x="244" y="52"/>
                  <a:pt x="244" y="52"/>
                  <a:pt x="244" y="52"/>
                </a:cubicBezTo>
                <a:cubicBezTo>
                  <a:pt x="296" y="202"/>
                  <a:pt x="191" y="353"/>
                  <a:pt x="42" y="366"/>
                </a:cubicBezTo>
                <a:cubicBezTo>
                  <a:pt x="39" y="357"/>
                  <a:pt x="31" y="351"/>
                  <a:pt x="21" y="351"/>
                </a:cubicBezTo>
                <a:cubicBezTo>
                  <a:pt x="9" y="351"/>
                  <a:pt x="0" y="361"/>
                  <a:pt x="0" y="373"/>
                </a:cubicBezTo>
                <a:cubicBezTo>
                  <a:pt x="0" y="385"/>
                  <a:pt x="9" y="394"/>
                  <a:pt x="21" y="394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60" name="Freeform 35"/>
          <p:cNvSpPr>
            <a:spLocks noEditPoints="1"/>
          </p:cNvSpPr>
          <p:nvPr/>
        </p:nvSpPr>
        <p:spPr bwMode="auto">
          <a:xfrm>
            <a:off x="5855335" y="1289685"/>
            <a:ext cx="313055" cy="313055"/>
          </a:xfrm>
          <a:custGeom>
            <a:avLst/>
            <a:gdLst>
              <a:gd name="T0" fmla="*/ 90 w 184"/>
              <a:gd name="T1" fmla="*/ 156 h 184"/>
              <a:gd name="T2" fmla="*/ 94 w 184"/>
              <a:gd name="T3" fmla="*/ 156 h 184"/>
              <a:gd name="T4" fmla="*/ 96 w 184"/>
              <a:gd name="T5" fmla="*/ 154 h 184"/>
              <a:gd name="T6" fmla="*/ 96 w 184"/>
              <a:gd name="T7" fmla="*/ 62 h 184"/>
              <a:gd name="T8" fmla="*/ 94 w 184"/>
              <a:gd name="T9" fmla="*/ 60 h 184"/>
              <a:gd name="T10" fmla="*/ 90 w 184"/>
              <a:gd name="T11" fmla="*/ 60 h 184"/>
              <a:gd name="T12" fmla="*/ 88 w 184"/>
              <a:gd name="T13" fmla="*/ 62 h 184"/>
              <a:gd name="T14" fmla="*/ 88 w 184"/>
              <a:gd name="T15" fmla="*/ 154 h 184"/>
              <a:gd name="T16" fmla="*/ 90 w 184"/>
              <a:gd name="T17" fmla="*/ 156 h 184"/>
              <a:gd name="T18" fmla="*/ 182 w 184"/>
              <a:gd name="T19" fmla="*/ 32 h 184"/>
              <a:gd name="T20" fmla="*/ 132 w 184"/>
              <a:gd name="T21" fmla="*/ 32 h 184"/>
              <a:gd name="T22" fmla="*/ 132 w 184"/>
              <a:gd name="T23" fmla="*/ 16 h 184"/>
              <a:gd name="T24" fmla="*/ 116 w 184"/>
              <a:gd name="T25" fmla="*/ 0 h 184"/>
              <a:gd name="T26" fmla="*/ 68 w 184"/>
              <a:gd name="T27" fmla="*/ 0 h 184"/>
              <a:gd name="T28" fmla="*/ 52 w 184"/>
              <a:gd name="T29" fmla="*/ 16 h 184"/>
              <a:gd name="T30" fmla="*/ 52 w 184"/>
              <a:gd name="T31" fmla="*/ 32 h 184"/>
              <a:gd name="T32" fmla="*/ 2 w 184"/>
              <a:gd name="T33" fmla="*/ 32 h 184"/>
              <a:gd name="T34" fmla="*/ 0 w 184"/>
              <a:gd name="T35" fmla="*/ 34 h 184"/>
              <a:gd name="T36" fmla="*/ 0 w 184"/>
              <a:gd name="T37" fmla="*/ 38 h 184"/>
              <a:gd name="T38" fmla="*/ 2 w 184"/>
              <a:gd name="T39" fmla="*/ 40 h 184"/>
              <a:gd name="T40" fmla="*/ 24 w 184"/>
              <a:gd name="T41" fmla="*/ 40 h 184"/>
              <a:gd name="T42" fmla="*/ 32 w 184"/>
              <a:gd name="T43" fmla="*/ 168 h 184"/>
              <a:gd name="T44" fmla="*/ 48 w 184"/>
              <a:gd name="T45" fmla="*/ 184 h 184"/>
              <a:gd name="T46" fmla="*/ 136 w 184"/>
              <a:gd name="T47" fmla="*/ 184 h 184"/>
              <a:gd name="T48" fmla="*/ 152 w 184"/>
              <a:gd name="T49" fmla="*/ 168 h 184"/>
              <a:gd name="T50" fmla="*/ 160 w 184"/>
              <a:gd name="T51" fmla="*/ 40 h 184"/>
              <a:gd name="T52" fmla="*/ 182 w 184"/>
              <a:gd name="T53" fmla="*/ 40 h 184"/>
              <a:gd name="T54" fmla="*/ 184 w 184"/>
              <a:gd name="T55" fmla="*/ 38 h 184"/>
              <a:gd name="T56" fmla="*/ 184 w 184"/>
              <a:gd name="T57" fmla="*/ 34 h 184"/>
              <a:gd name="T58" fmla="*/ 182 w 184"/>
              <a:gd name="T59" fmla="*/ 32 h 184"/>
              <a:gd name="T60" fmla="*/ 60 w 184"/>
              <a:gd name="T61" fmla="*/ 16 h 184"/>
              <a:gd name="T62" fmla="*/ 68 w 184"/>
              <a:gd name="T63" fmla="*/ 8 h 184"/>
              <a:gd name="T64" fmla="*/ 116 w 184"/>
              <a:gd name="T65" fmla="*/ 8 h 184"/>
              <a:gd name="T66" fmla="*/ 124 w 184"/>
              <a:gd name="T67" fmla="*/ 16 h 184"/>
              <a:gd name="T68" fmla="*/ 124 w 184"/>
              <a:gd name="T69" fmla="*/ 32 h 184"/>
              <a:gd name="T70" fmla="*/ 60 w 184"/>
              <a:gd name="T71" fmla="*/ 32 h 184"/>
              <a:gd name="T72" fmla="*/ 60 w 184"/>
              <a:gd name="T73" fmla="*/ 16 h 184"/>
              <a:gd name="T74" fmla="*/ 144 w 184"/>
              <a:gd name="T75" fmla="*/ 162 h 184"/>
              <a:gd name="T76" fmla="*/ 130 w 184"/>
              <a:gd name="T77" fmla="*/ 176 h 184"/>
              <a:gd name="T78" fmla="*/ 54 w 184"/>
              <a:gd name="T79" fmla="*/ 176 h 184"/>
              <a:gd name="T80" fmla="*/ 40 w 184"/>
              <a:gd name="T81" fmla="*/ 162 h 184"/>
              <a:gd name="T82" fmla="*/ 32 w 184"/>
              <a:gd name="T83" fmla="*/ 40 h 184"/>
              <a:gd name="T84" fmla="*/ 152 w 184"/>
              <a:gd name="T85" fmla="*/ 40 h 184"/>
              <a:gd name="T86" fmla="*/ 144 w 184"/>
              <a:gd name="T87" fmla="*/ 162 h 184"/>
              <a:gd name="T88" fmla="*/ 62 w 184"/>
              <a:gd name="T89" fmla="*/ 156 h 184"/>
              <a:gd name="T90" fmla="*/ 66 w 184"/>
              <a:gd name="T91" fmla="*/ 156 h 184"/>
              <a:gd name="T92" fmla="*/ 68 w 184"/>
              <a:gd name="T93" fmla="*/ 154 h 184"/>
              <a:gd name="T94" fmla="*/ 68 w 184"/>
              <a:gd name="T95" fmla="*/ 62 h 184"/>
              <a:gd name="T96" fmla="*/ 66 w 184"/>
              <a:gd name="T97" fmla="*/ 60 h 184"/>
              <a:gd name="T98" fmla="*/ 62 w 184"/>
              <a:gd name="T99" fmla="*/ 60 h 184"/>
              <a:gd name="T100" fmla="*/ 60 w 184"/>
              <a:gd name="T101" fmla="*/ 62 h 184"/>
              <a:gd name="T102" fmla="*/ 60 w 184"/>
              <a:gd name="T103" fmla="*/ 154 h 184"/>
              <a:gd name="T104" fmla="*/ 62 w 184"/>
              <a:gd name="T105" fmla="*/ 156 h 184"/>
              <a:gd name="T106" fmla="*/ 118 w 184"/>
              <a:gd name="T107" fmla="*/ 156 h 184"/>
              <a:gd name="T108" fmla="*/ 122 w 184"/>
              <a:gd name="T109" fmla="*/ 156 h 184"/>
              <a:gd name="T110" fmla="*/ 124 w 184"/>
              <a:gd name="T111" fmla="*/ 154 h 184"/>
              <a:gd name="T112" fmla="*/ 124 w 184"/>
              <a:gd name="T113" fmla="*/ 62 h 184"/>
              <a:gd name="T114" fmla="*/ 122 w 184"/>
              <a:gd name="T115" fmla="*/ 60 h 184"/>
              <a:gd name="T116" fmla="*/ 118 w 184"/>
              <a:gd name="T117" fmla="*/ 60 h 184"/>
              <a:gd name="T118" fmla="*/ 116 w 184"/>
              <a:gd name="T119" fmla="*/ 62 h 184"/>
              <a:gd name="T120" fmla="*/ 116 w 184"/>
              <a:gd name="T121" fmla="*/ 154 h 184"/>
              <a:gd name="T122" fmla="*/ 118 w 184"/>
              <a:gd name="T123" fmla="*/ 15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84" h="184">
                <a:moveTo>
                  <a:pt x="90" y="156"/>
                </a:moveTo>
                <a:cubicBezTo>
                  <a:pt x="94" y="156"/>
                  <a:pt x="94" y="156"/>
                  <a:pt x="94" y="156"/>
                </a:cubicBezTo>
                <a:cubicBezTo>
                  <a:pt x="95" y="156"/>
                  <a:pt x="96" y="155"/>
                  <a:pt x="96" y="154"/>
                </a:cubicBezTo>
                <a:cubicBezTo>
                  <a:pt x="96" y="62"/>
                  <a:pt x="96" y="62"/>
                  <a:pt x="96" y="62"/>
                </a:cubicBezTo>
                <a:cubicBezTo>
                  <a:pt x="96" y="61"/>
                  <a:pt x="95" y="60"/>
                  <a:pt x="94" y="60"/>
                </a:cubicBezTo>
                <a:cubicBezTo>
                  <a:pt x="90" y="60"/>
                  <a:pt x="90" y="60"/>
                  <a:pt x="90" y="60"/>
                </a:cubicBezTo>
                <a:cubicBezTo>
                  <a:pt x="89" y="60"/>
                  <a:pt x="88" y="61"/>
                  <a:pt x="88" y="62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88" y="155"/>
                  <a:pt x="89" y="156"/>
                  <a:pt x="90" y="156"/>
                </a:cubicBezTo>
                <a:close/>
                <a:moveTo>
                  <a:pt x="182" y="32"/>
                </a:moveTo>
                <a:cubicBezTo>
                  <a:pt x="132" y="32"/>
                  <a:pt x="132" y="32"/>
                  <a:pt x="132" y="32"/>
                </a:cubicBezTo>
                <a:cubicBezTo>
                  <a:pt x="132" y="16"/>
                  <a:pt x="132" y="16"/>
                  <a:pt x="132" y="16"/>
                </a:cubicBezTo>
                <a:cubicBezTo>
                  <a:pt x="132" y="7"/>
                  <a:pt x="125" y="0"/>
                  <a:pt x="116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59" y="0"/>
                  <a:pt x="52" y="7"/>
                  <a:pt x="52" y="16"/>
                </a:cubicBezTo>
                <a:cubicBezTo>
                  <a:pt x="52" y="32"/>
                  <a:pt x="52" y="32"/>
                  <a:pt x="5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1" y="32"/>
                  <a:pt x="0" y="33"/>
                  <a:pt x="0" y="34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0"/>
                  <a:pt x="2" y="40"/>
                </a:cubicBezTo>
                <a:cubicBezTo>
                  <a:pt x="24" y="40"/>
                  <a:pt x="24" y="40"/>
                  <a:pt x="24" y="40"/>
                </a:cubicBezTo>
                <a:cubicBezTo>
                  <a:pt x="32" y="168"/>
                  <a:pt x="32" y="168"/>
                  <a:pt x="32" y="168"/>
                </a:cubicBezTo>
                <a:cubicBezTo>
                  <a:pt x="32" y="177"/>
                  <a:pt x="39" y="184"/>
                  <a:pt x="48" y="184"/>
                </a:cubicBezTo>
                <a:cubicBezTo>
                  <a:pt x="136" y="184"/>
                  <a:pt x="136" y="184"/>
                  <a:pt x="136" y="184"/>
                </a:cubicBezTo>
                <a:cubicBezTo>
                  <a:pt x="145" y="184"/>
                  <a:pt x="152" y="177"/>
                  <a:pt x="152" y="168"/>
                </a:cubicBezTo>
                <a:cubicBezTo>
                  <a:pt x="160" y="40"/>
                  <a:pt x="160" y="40"/>
                  <a:pt x="160" y="40"/>
                </a:cubicBezTo>
                <a:cubicBezTo>
                  <a:pt x="182" y="40"/>
                  <a:pt x="182" y="40"/>
                  <a:pt x="182" y="40"/>
                </a:cubicBezTo>
                <a:cubicBezTo>
                  <a:pt x="183" y="40"/>
                  <a:pt x="184" y="39"/>
                  <a:pt x="184" y="38"/>
                </a:cubicBezTo>
                <a:cubicBezTo>
                  <a:pt x="184" y="34"/>
                  <a:pt x="184" y="34"/>
                  <a:pt x="184" y="34"/>
                </a:cubicBezTo>
                <a:cubicBezTo>
                  <a:pt x="184" y="33"/>
                  <a:pt x="183" y="32"/>
                  <a:pt x="182" y="32"/>
                </a:cubicBezTo>
                <a:close/>
                <a:moveTo>
                  <a:pt x="60" y="16"/>
                </a:moveTo>
                <a:cubicBezTo>
                  <a:pt x="60" y="12"/>
                  <a:pt x="64" y="8"/>
                  <a:pt x="68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20" y="8"/>
                  <a:pt x="124" y="12"/>
                  <a:pt x="124" y="16"/>
                </a:cubicBezTo>
                <a:cubicBezTo>
                  <a:pt x="124" y="32"/>
                  <a:pt x="124" y="32"/>
                  <a:pt x="124" y="32"/>
                </a:cubicBezTo>
                <a:cubicBezTo>
                  <a:pt x="60" y="32"/>
                  <a:pt x="60" y="32"/>
                  <a:pt x="60" y="32"/>
                </a:cubicBezTo>
                <a:lnTo>
                  <a:pt x="60" y="16"/>
                </a:lnTo>
                <a:close/>
                <a:moveTo>
                  <a:pt x="144" y="162"/>
                </a:moveTo>
                <a:cubicBezTo>
                  <a:pt x="144" y="170"/>
                  <a:pt x="138" y="176"/>
                  <a:pt x="130" y="176"/>
                </a:cubicBezTo>
                <a:cubicBezTo>
                  <a:pt x="54" y="176"/>
                  <a:pt x="54" y="176"/>
                  <a:pt x="54" y="176"/>
                </a:cubicBezTo>
                <a:cubicBezTo>
                  <a:pt x="46" y="176"/>
                  <a:pt x="40" y="170"/>
                  <a:pt x="40" y="162"/>
                </a:cubicBezTo>
                <a:cubicBezTo>
                  <a:pt x="32" y="40"/>
                  <a:pt x="32" y="40"/>
                  <a:pt x="32" y="40"/>
                </a:cubicBezTo>
                <a:cubicBezTo>
                  <a:pt x="152" y="40"/>
                  <a:pt x="152" y="40"/>
                  <a:pt x="152" y="40"/>
                </a:cubicBezTo>
                <a:lnTo>
                  <a:pt x="144" y="162"/>
                </a:lnTo>
                <a:close/>
                <a:moveTo>
                  <a:pt x="62" y="156"/>
                </a:moveTo>
                <a:cubicBezTo>
                  <a:pt x="66" y="156"/>
                  <a:pt x="66" y="156"/>
                  <a:pt x="66" y="156"/>
                </a:cubicBezTo>
                <a:cubicBezTo>
                  <a:pt x="67" y="156"/>
                  <a:pt x="68" y="155"/>
                  <a:pt x="68" y="154"/>
                </a:cubicBezTo>
                <a:cubicBezTo>
                  <a:pt x="68" y="62"/>
                  <a:pt x="68" y="62"/>
                  <a:pt x="68" y="62"/>
                </a:cubicBezTo>
                <a:cubicBezTo>
                  <a:pt x="68" y="61"/>
                  <a:pt x="67" y="60"/>
                  <a:pt x="66" y="60"/>
                </a:cubicBezTo>
                <a:cubicBezTo>
                  <a:pt x="62" y="60"/>
                  <a:pt x="62" y="60"/>
                  <a:pt x="62" y="60"/>
                </a:cubicBezTo>
                <a:cubicBezTo>
                  <a:pt x="61" y="60"/>
                  <a:pt x="60" y="61"/>
                  <a:pt x="60" y="62"/>
                </a:cubicBezTo>
                <a:cubicBezTo>
                  <a:pt x="60" y="154"/>
                  <a:pt x="60" y="154"/>
                  <a:pt x="60" y="154"/>
                </a:cubicBezTo>
                <a:cubicBezTo>
                  <a:pt x="60" y="155"/>
                  <a:pt x="61" y="156"/>
                  <a:pt x="62" y="156"/>
                </a:cubicBezTo>
                <a:close/>
                <a:moveTo>
                  <a:pt x="118" y="156"/>
                </a:moveTo>
                <a:cubicBezTo>
                  <a:pt x="122" y="156"/>
                  <a:pt x="122" y="156"/>
                  <a:pt x="122" y="156"/>
                </a:cubicBezTo>
                <a:cubicBezTo>
                  <a:pt x="123" y="156"/>
                  <a:pt x="124" y="155"/>
                  <a:pt x="124" y="154"/>
                </a:cubicBezTo>
                <a:cubicBezTo>
                  <a:pt x="124" y="62"/>
                  <a:pt x="124" y="62"/>
                  <a:pt x="124" y="62"/>
                </a:cubicBezTo>
                <a:cubicBezTo>
                  <a:pt x="124" y="61"/>
                  <a:pt x="123" y="60"/>
                  <a:pt x="122" y="60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7" y="60"/>
                  <a:pt x="116" y="61"/>
                  <a:pt x="116" y="62"/>
                </a:cubicBezTo>
                <a:cubicBezTo>
                  <a:pt x="116" y="154"/>
                  <a:pt x="116" y="154"/>
                  <a:pt x="116" y="154"/>
                </a:cubicBezTo>
                <a:cubicBezTo>
                  <a:pt x="116" y="155"/>
                  <a:pt x="117" y="156"/>
                  <a:pt x="118" y="156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67" name="Freeform 42"/>
          <p:cNvSpPr>
            <a:spLocks noEditPoints="1"/>
          </p:cNvSpPr>
          <p:nvPr/>
        </p:nvSpPr>
        <p:spPr bwMode="auto">
          <a:xfrm>
            <a:off x="5420360" y="2665730"/>
            <a:ext cx="285750" cy="313055"/>
          </a:xfrm>
          <a:custGeom>
            <a:avLst/>
            <a:gdLst>
              <a:gd name="T0" fmla="*/ 74 w 168"/>
              <a:gd name="T1" fmla="*/ 88 h 184"/>
              <a:gd name="T2" fmla="*/ 76 w 168"/>
              <a:gd name="T3" fmla="*/ 82 h 184"/>
              <a:gd name="T4" fmla="*/ 34 w 168"/>
              <a:gd name="T5" fmla="*/ 80 h 184"/>
              <a:gd name="T6" fmla="*/ 32 w 168"/>
              <a:gd name="T7" fmla="*/ 86 h 184"/>
              <a:gd name="T8" fmla="*/ 34 w 168"/>
              <a:gd name="T9" fmla="*/ 68 h 184"/>
              <a:gd name="T10" fmla="*/ 76 w 168"/>
              <a:gd name="T11" fmla="*/ 66 h 184"/>
              <a:gd name="T12" fmla="*/ 74 w 168"/>
              <a:gd name="T13" fmla="*/ 60 h 184"/>
              <a:gd name="T14" fmla="*/ 32 w 168"/>
              <a:gd name="T15" fmla="*/ 62 h 184"/>
              <a:gd name="T16" fmla="*/ 34 w 168"/>
              <a:gd name="T17" fmla="*/ 68 h 184"/>
              <a:gd name="T18" fmla="*/ 74 w 168"/>
              <a:gd name="T19" fmla="*/ 48 h 184"/>
              <a:gd name="T20" fmla="*/ 76 w 168"/>
              <a:gd name="T21" fmla="*/ 42 h 184"/>
              <a:gd name="T22" fmla="*/ 34 w 168"/>
              <a:gd name="T23" fmla="*/ 40 h 184"/>
              <a:gd name="T24" fmla="*/ 32 w 168"/>
              <a:gd name="T25" fmla="*/ 46 h 184"/>
              <a:gd name="T26" fmla="*/ 32 w 168"/>
              <a:gd name="T27" fmla="*/ 114 h 184"/>
              <a:gd name="T28" fmla="*/ 34 w 168"/>
              <a:gd name="T29" fmla="*/ 120 h 184"/>
              <a:gd name="T30" fmla="*/ 136 w 168"/>
              <a:gd name="T31" fmla="*/ 118 h 184"/>
              <a:gd name="T32" fmla="*/ 134 w 168"/>
              <a:gd name="T33" fmla="*/ 112 h 184"/>
              <a:gd name="T34" fmla="*/ 32 w 168"/>
              <a:gd name="T35" fmla="*/ 114 h 184"/>
              <a:gd name="T36" fmla="*/ 168 w 168"/>
              <a:gd name="T37" fmla="*/ 44 h 184"/>
              <a:gd name="T38" fmla="*/ 163 w 168"/>
              <a:gd name="T39" fmla="*/ 38 h 184"/>
              <a:gd name="T40" fmla="*/ 124 w 168"/>
              <a:gd name="T41" fmla="*/ 0 h 184"/>
              <a:gd name="T42" fmla="*/ 16 w 168"/>
              <a:gd name="T43" fmla="*/ 0 h 184"/>
              <a:gd name="T44" fmla="*/ 0 w 168"/>
              <a:gd name="T45" fmla="*/ 168 h 184"/>
              <a:gd name="T46" fmla="*/ 152 w 168"/>
              <a:gd name="T47" fmla="*/ 184 h 184"/>
              <a:gd name="T48" fmla="*/ 168 w 168"/>
              <a:gd name="T49" fmla="*/ 52 h 184"/>
              <a:gd name="T50" fmla="*/ 168 w 168"/>
              <a:gd name="T51" fmla="*/ 51 h 184"/>
              <a:gd name="T52" fmla="*/ 158 w 168"/>
              <a:gd name="T53" fmla="*/ 43 h 184"/>
              <a:gd name="T54" fmla="*/ 132 w 168"/>
              <a:gd name="T55" fmla="*/ 44 h 184"/>
              <a:gd name="T56" fmla="*/ 124 w 168"/>
              <a:gd name="T57" fmla="*/ 9 h 184"/>
              <a:gd name="T58" fmla="*/ 152 w 168"/>
              <a:gd name="T59" fmla="*/ 176 h 184"/>
              <a:gd name="T60" fmla="*/ 8 w 168"/>
              <a:gd name="T61" fmla="*/ 168 h 184"/>
              <a:gd name="T62" fmla="*/ 16 w 168"/>
              <a:gd name="T63" fmla="*/ 8 h 184"/>
              <a:gd name="T64" fmla="*/ 123 w 168"/>
              <a:gd name="T65" fmla="*/ 8 h 184"/>
              <a:gd name="T66" fmla="*/ 116 w 168"/>
              <a:gd name="T67" fmla="*/ 36 h 184"/>
              <a:gd name="T68" fmla="*/ 160 w 168"/>
              <a:gd name="T69" fmla="*/ 52 h 184"/>
              <a:gd name="T70" fmla="*/ 160 w 168"/>
              <a:gd name="T71" fmla="*/ 44 h 184"/>
              <a:gd name="T72" fmla="*/ 160 w 168"/>
              <a:gd name="T73" fmla="*/ 44 h 184"/>
              <a:gd name="T74" fmla="*/ 34 w 168"/>
              <a:gd name="T75" fmla="*/ 136 h 184"/>
              <a:gd name="T76" fmla="*/ 32 w 168"/>
              <a:gd name="T77" fmla="*/ 142 h 184"/>
              <a:gd name="T78" fmla="*/ 134 w 168"/>
              <a:gd name="T79" fmla="*/ 144 h 184"/>
              <a:gd name="T80" fmla="*/ 136 w 168"/>
              <a:gd name="T81" fmla="*/ 13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" h="184">
                <a:moveTo>
                  <a:pt x="34" y="88"/>
                </a:moveTo>
                <a:cubicBezTo>
                  <a:pt x="74" y="88"/>
                  <a:pt x="74" y="88"/>
                  <a:pt x="74" y="88"/>
                </a:cubicBezTo>
                <a:cubicBezTo>
                  <a:pt x="75" y="88"/>
                  <a:pt x="76" y="87"/>
                  <a:pt x="76" y="86"/>
                </a:cubicBezTo>
                <a:cubicBezTo>
                  <a:pt x="76" y="82"/>
                  <a:pt x="76" y="82"/>
                  <a:pt x="76" y="82"/>
                </a:cubicBezTo>
                <a:cubicBezTo>
                  <a:pt x="76" y="81"/>
                  <a:pt x="75" y="80"/>
                  <a:pt x="74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3" y="80"/>
                  <a:pt x="32" y="81"/>
                  <a:pt x="32" y="82"/>
                </a:cubicBezTo>
                <a:cubicBezTo>
                  <a:pt x="32" y="86"/>
                  <a:pt x="32" y="86"/>
                  <a:pt x="32" y="86"/>
                </a:cubicBezTo>
                <a:cubicBezTo>
                  <a:pt x="32" y="87"/>
                  <a:pt x="33" y="88"/>
                  <a:pt x="34" y="88"/>
                </a:cubicBezTo>
                <a:close/>
                <a:moveTo>
                  <a:pt x="34" y="68"/>
                </a:moveTo>
                <a:cubicBezTo>
                  <a:pt x="74" y="68"/>
                  <a:pt x="74" y="68"/>
                  <a:pt x="74" y="68"/>
                </a:cubicBezTo>
                <a:cubicBezTo>
                  <a:pt x="75" y="68"/>
                  <a:pt x="76" y="67"/>
                  <a:pt x="76" y="66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1"/>
                  <a:pt x="75" y="60"/>
                  <a:pt x="74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3" y="60"/>
                  <a:pt x="32" y="61"/>
                  <a:pt x="32" y="62"/>
                </a:cubicBezTo>
                <a:cubicBezTo>
                  <a:pt x="32" y="66"/>
                  <a:pt x="32" y="66"/>
                  <a:pt x="32" y="66"/>
                </a:cubicBezTo>
                <a:cubicBezTo>
                  <a:pt x="32" y="67"/>
                  <a:pt x="33" y="68"/>
                  <a:pt x="34" y="68"/>
                </a:cubicBezTo>
                <a:close/>
                <a:moveTo>
                  <a:pt x="34" y="48"/>
                </a:moveTo>
                <a:cubicBezTo>
                  <a:pt x="74" y="48"/>
                  <a:pt x="74" y="48"/>
                  <a:pt x="74" y="48"/>
                </a:cubicBezTo>
                <a:cubicBezTo>
                  <a:pt x="75" y="48"/>
                  <a:pt x="76" y="47"/>
                  <a:pt x="76" y="46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1"/>
                  <a:pt x="75" y="40"/>
                  <a:pt x="74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33" y="40"/>
                  <a:pt x="32" y="41"/>
                  <a:pt x="32" y="42"/>
                </a:cubicBezTo>
                <a:cubicBezTo>
                  <a:pt x="32" y="46"/>
                  <a:pt x="32" y="46"/>
                  <a:pt x="32" y="46"/>
                </a:cubicBezTo>
                <a:cubicBezTo>
                  <a:pt x="32" y="47"/>
                  <a:pt x="33" y="48"/>
                  <a:pt x="34" y="48"/>
                </a:cubicBezTo>
                <a:close/>
                <a:moveTo>
                  <a:pt x="32" y="114"/>
                </a:moveTo>
                <a:cubicBezTo>
                  <a:pt x="32" y="118"/>
                  <a:pt x="32" y="118"/>
                  <a:pt x="32" y="118"/>
                </a:cubicBezTo>
                <a:cubicBezTo>
                  <a:pt x="32" y="119"/>
                  <a:pt x="33" y="120"/>
                  <a:pt x="34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5" y="120"/>
                  <a:pt x="136" y="119"/>
                  <a:pt x="136" y="118"/>
                </a:cubicBezTo>
                <a:cubicBezTo>
                  <a:pt x="136" y="114"/>
                  <a:pt x="136" y="114"/>
                  <a:pt x="136" y="114"/>
                </a:cubicBezTo>
                <a:cubicBezTo>
                  <a:pt x="136" y="113"/>
                  <a:pt x="135" y="112"/>
                  <a:pt x="134" y="112"/>
                </a:cubicBezTo>
                <a:cubicBezTo>
                  <a:pt x="34" y="112"/>
                  <a:pt x="34" y="112"/>
                  <a:pt x="34" y="112"/>
                </a:cubicBezTo>
                <a:cubicBezTo>
                  <a:pt x="33" y="112"/>
                  <a:pt x="32" y="113"/>
                  <a:pt x="32" y="114"/>
                </a:cubicBezTo>
                <a:close/>
                <a:moveTo>
                  <a:pt x="168" y="51"/>
                </a:moveTo>
                <a:cubicBezTo>
                  <a:pt x="168" y="44"/>
                  <a:pt x="168" y="44"/>
                  <a:pt x="168" y="44"/>
                </a:cubicBezTo>
                <a:cubicBezTo>
                  <a:pt x="164" y="40"/>
                  <a:pt x="164" y="40"/>
                  <a:pt x="164" y="40"/>
                </a:cubicBezTo>
                <a:cubicBezTo>
                  <a:pt x="164" y="39"/>
                  <a:pt x="164" y="38"/>
                  <a:pt x="163" y="38"/>
                </a:cubicBezTo>
                <a:cubicBezTo>
                  <a:pt x="127" y="1"/>
                  <a:pt x="127" y="1"/>
                  <a:pt x="127" y="1"/>
                </a:cubicBezTo>
                <a:cubicBezTo>
                  <a:pt x="126" y="0"/>
                  <a:pt x="125" y="0"/>
                  <a:pt x="124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7"/>
                  <a:pt x="7" y="184"/>
                  <a:pt x="16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61" y="184"/>
                  <a:pt x="168" y="177"/>
                  <a:pt x="168" y="168"/>
                </a:cubicBezTo>
                <a:cubicBezTo>
                  <a:pt x="168" y="52"/>
                  <a:pt x="168" y="52"/>
                  <a:pt x="168" y="52"/>
                </a:cubicBezTo>
                <a:cubicBezTo>
                  <a:pt x="168" y="52"/>
                  <a:pt x="168" y="52"/>
                  <a:pt x="168" y="52"/>
                </a:cubicBezTo>
                <a:lnTo>
                  <a:pt x="168" y="51"/>
                </a:lnTo>
                <a:close/>
                <a:moveTo>
                  <a:pt x="124" y="9"/>
                </a:moveTo>
                <a:cubicBezTo>
                  <a:pt x="158" y="43"/>
                  <a:pt x="158" y="43"/>
                  <a:pt x="158" y="43"/>
                </a:cubicBezTo>
                <a:cubicBezTo>
                  <a:pt x="158" y="44"/>
                  <a:pt x="158" y="44"/>
                  <a:pt x="159" y="44"/>
                </a:cubicBezTo>
                <a:cubicBezTo>
                  <a:pt x="132" y="44"/>
                  <a:pt x="132" y="44"/>
                  <a:pt x="132" y="44"/>
                </a:cubicBezTo>
                <a:cubicBezTo>
                  <a:pt x="128" y="44"/>
                  <a:pt x="124" y="40"/>
                  <a:pt x="124" y="36"/>
                </a:cubicBezTo>
                <a:lnTo>
                  <a:pt x="124" y="9"/>
                </a:lnTo>
                <a:close/>
                <a:moveTo>
                  <a:pt x="160" y="168"/>
                </a:moveTo>
                <a:cubicBezTo>
                  <a:pt x="160" y="172"/>
                  <a:pt x="156" y="176"/>
                  <a:pt x="152" y="176"/>
                </a:cubicBezTo>
                <a:cubicBezTo>
                  <a:pt x="16" y="176"/>
                  <a:pt x="16" y="176"/>
                  <a:pt x="16" y="176"/>
                </a:cubicBezTo>
                <a:cubicBezTo>
                  <a:pt x="12" y="176"/>
                  <a:pt x="8" y="172"/>
                  <a:pt x="8" y="1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8"/>
                  <a:pt x="123" y="8"/>
                  <a:pt x="123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6" y="45"/>
                  <a:pt x="123" y="52"/>
                  <a:pt x="132" y="52"/>
                </a:cubicBezTo>
                <a:cubicBezTo>
                  <a:pt x="160" y="52"/>
                  <a:pt x="160" y="52"/>
                  <a:pt x="160" y="52"/>
                </a:cubicBezTo>
                <a:lnTo>
                  <a:pt x="160" y="168"/>
                </a:lnTo>
                <a:close/>
                <a:moveTo>
                  <a:pt x="160" y="44"/>
                </a:moveTo>
                <a:cubicBezTo>
                  <a:pt x="159" y="44"/>
                  <a:pt x="159" y="44"/>
                  <a:pt x="159" y="44"/>
                </a:cubicBezTo>
                <a:cubicBezTo>
                  <a:pt x="159" y="44"/>
                  <a:pt x="160" y="44"/>
                  <a:pt x="160" y="44"/>
                </a:cubicBezTo>
                <a:close/>
                <a:moveTo>
                  <a:pt x="134" y="136"/>
                </a:moveTo>
                <a:cubicBezTo>
                  <a:pt x="34" y="136"/>
                  <a:pt x="34" y="136"/>
                  <a:pt x="34" y="136"/>
                </a:cubicBezTo>
                <a:cubicBezTo>
                  <a:pt x="33" y="136"/>
                  <a:pt x="32" y="137"/>
                  <a:pt x="32" y="138"/>
                </a:cubicBezTo>
                <a:cubicBezTo>
                  <a:pt x="32" y="142"/>
                  <a:pt x="32" y="142"/>
                  <a:pt x="32" y="142"/>
                </a:cubicBezTo>
                <a:cubicBezTo>
                  <a:pt x="32" y="143"/>
                  <a:pt x="33" y="144"/>
                  <a:pt x="34" y="144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3"/>
                  <a:pt x="136" y="142"/>
                </a:cubicBezTo>
                <a:cubicBezTo>
                  <a:pt x="136" y="138"/>
                  <a:pt x="136" y="138"/>
                  <a:pt x="136" y="138"/>
                </a:cubicBezTo>
                <a:cubicBezTo>
                  <a:pt x="136" y="137"/>
                  <a:pt x="135" y="136"/>
                  <a:pt x="134" y="1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516245" y="5233670"/>
            <a:ext cx="327025" cy="328295"/>
            <a:chOff x="17353" y="5881"/>
            <a:chExt cx="1135" cy="1138"/>
          </a:xfrm>
          <a:solidFill>
            <a:schemeClr val="bg1"/>
          </a:solidFill>
        </p:grpSpPr>
        <p:sp>
          <p:nvSpPr>
            <p:cNvPr id="139" name="Freeform 177"/>
            <p:cNvSpPr/>
            <p:nvPr/>
          </p:nvSpPr>
          <p:spPr bwMode="auto">
            <a:xfrm>
              <a:off x="17353" y="5881"/>
              <a:ext cx="898" cy="1138"/>
            </a:xfrm>
            <a:custGeom>
              <a:avLst/>
              <a:gdLst>
                <a:gd name="T0" fmla="*/ 148 w 152"/>
                <a:gd name="T1" fmla="*/ 192 h 192"/>
                <a:gd name="T2" fmla="*/ 4 w 152"/>
                <a:gd name="T3" fmla="*/ 192 h 192"/>
                <a:gd name="T4" fmla="*/ 0 w 152"/>
                <a:gd name="T5" fmla="*/ 188 h 192"/>
                <a:gd name="T6" fmla="*/ 0 w 152"/>
                <a:gd name="T7" fmla="*/ 4 h 192"/>
                <a:gd name="T8" fmla="*/ 4 w 152"/>
                <a:gd name="T9" fmla="*/ 0 h 192"/>
                <a:gd name="T10" fmla="*/ 148 w 152"/>
                <a:gd name="T11" fmla="*/ 0 h 192"/>
                <a:gd name="T12" fmla="*/ 152 w 152"/>
                <a:gd name="T13" fmla="*/ 4 h 192"/>
                <a:gd name="T14" fmla="*/ 152 w 152"/>
                <a:gd name="T15" fmla="*/ 80 h 192"/>
                <a:gd name="T16" fmla="*/ 148 w 152"/>
                <a:gd name="T17" fmla="*/ 84 h 192"/>
                <a:gd name="T18" fmla="*/ 144 w 152"/>
                <a:gd name="T19" fmla="*/ 80 h 192"/>
                <a:gd name="T20" fmla="*/ 144 w 152"/>
                <a:gd name="T21" fmla="*/ 8 h 192"/>
                <a:gd name="T22" fmla="*/ 8 w 152"/>
                <a:gd name="T23" fmla="*/ 8 h 192"/>
                <a:gd name="T24" fmla="*/ 8 w 152"/>
                <a:gd name="T25" fmla="*/ 184 h 192"/>
                <a:gd name="T26" fmla="*/ 144 w 152"/>
                <a:gd name="T27" fmla="*/ 184 h 192"/>
                <a:gd name="T28" fmla="*/ 144 w 152"/>
                <a:gd name="T29" fmla="*/ 164 h 192"/>
                <a:gd name="T30" fmla="*/ 148 w 152"/>
                <a:gd name="T31" fmla="*/ 160 h 192"/>
                <a:gd name="T32" fmla="*/ 152 w 152"/>
                <a:gd name="T33" fmla="*/ 164 h 192"/>
                <a:gd name="T34" fmla="*/ 152 w 152"/>
                <a:gd name="T35" fmla="*/ 188 h 192"/>
                <a:gd name="T36" fmla="*/ 148 w 1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192">
                  <a:moveTo>
                    <a:pt x="148" y="192"/>
                  </a:moveTo>
                  <a:cubicBezTo>
                    <a:pt x="4" y="192"/>
                    <a:pt x="4" y="192"/>
                    <a:pt x="4" y="192"/>
                  </a:cubicBezTo>
                  <a:cubicBezTo>
                    <a:pt x="2" y="192"/>
                    <a:pt x="0" y="190"/>
                    <a:pt x="0" y="1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80"/>
                    <a:pt x="152" y="80"/>
                    <a:pt x="152" y="80"/>
                  </a:cubicBezTo>
                  <a:cubicBezTo>
                    <a:pt x="152" y="82"/>
                    <a:pt x="150" y="84"/>
                    <a:pt x="148" y="84"/>
                  </a:cubicBezTo>
                  <a:cubicBezTo>
                    <a:pt x="146" y="84"/>
                    <a:pt x="144" y="82"/>
                    <a:pt x="144" y="80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64"/>
                    <a:pt x="144" y="164"/>
                    <a:pt x="144" y="164"/>
                  </a:cubicBezTo>
                  <a:cubicBezTo>
                    <a:pt x="144" y="162"/>
                    <a:pt x="146" y="160"/>
                    <a:pt x="148" y="160"/>
                  </a:cubicBezTo>
                  <a:cubicBezTo>
                    <a:pt x="150" y="160"/>
                    <a:pt x="152" y="162"/>
                    <a:pt x="152" y="164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2" y="190"/>
                    <a:pt x="150" y="192"/>
                    <a:pt x="14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78"/>
            <p:cNvSpPr/>
            <p:nvPr/>
          </p:nvSpPr>
          <p:spPr bwMode="auto">
            <a:xfrm>
              <a:off x="17448" y="5976"/>
              <a:ext cx="710" cy="758"/>
            </a:xfrm>
            <a:custGeom>
              <a:avLst/>
              <a:gdLst>
                <a:gd name="T0" fmla="*/ 76 w 120"/>
                <a:gd name="T1" fmla="*/ 128 h 128"/>
                <a:gd name="T2" fmla="*/ 4 w 120"/>
                <a:gd name="T3" fmla="*/ 128 h 128"/>
                <a:gd name="T4" fmla="*/ 0 w 120"/>
                <a:gd name="T5" fmla="*/ 124 h 128"/>
                <a:gd name="T6" fmla="*/ 0 w 120"/>
                <a:gd name="T7" fmla="*/ 4 h 128"/>
                <a:gd name="T8" fmla="*/ 4 w 120"/>
                <a:gd name="T9" fmla="*/ 0 h 128"/>
                <a:gd name="T10" fmla="*/ 116 w 120"/>
                <a:gd name="T11" fmla="*/ 0 h 128"/>
                <a:gd name="T12" fmla="*/ 120 w 120"/>
                <a:gd name="T13" fmla="*/ 4 h 128"/>
                <a:gd name="T14" fmla="*/ 120 w 120"/>
                <a:gd name="T15" fmla="*/ 72 h 128"/>
                <a:gd name="T16" fmla="*/ 116 w 120"/>
                <a:gd name="T17" fmla="*/ 76 h 128"/>
                <a:gd name="T18" fmla="*/ 112 w 120"/>
                <a:gd name="T19" fmla="*/ 72 h 128"/>
                <a:gd name="T20" fmla="*/ 112 w 120"/>
                <a:gd name="T21" fmla="*/ 8 h 128"/>
                <a:gd name="T22" fmla="*/ 8 w 120"/>
                <a:gd name="T23" fmla="*/ 8 h 128"/>
                <a:gd name="T24" fmla="*/ 8 w 120"/>
                <a:gd name="T25" fmla="*/ 120 h 128"/>
                <a:gd name="T26" fmla="*/ 76 w 120"/>
                <a:gd name="T27" fmla="*/ 120 h 128"/>
                <a:gd name="T28" fmla="*/ 80 w 120"/>
                <a:gd name="T29" fmla="*/ 124 h 128"/>
                <a:gd name="T30" fmla="*/ 76 w 120"/>
                <a:gd name="T3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28">
                  <a:moveTo>
                    <a:pt x="76" y="128"/>
                  </a:moveTo>
                  <a:cubicBezTo>
                    <a:pt x="4" y="128"/>
                    <a:pt x="4" y="128"/>
                    <a:pt x="4" y="128"/>
                  </a:cubicBezTo>
                  <a:cubicBezTo>
                    <a:pt x="2" y="128"/>
                    <a:pt x="0" y="126"/>
                    <a:pt x="0" y="1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20" y="74"/>
                    <a:pt x="118" y="76"/>
                    <a:pt x="116" y="76"/>
                  </a:cubicBezTo>
                  <a:cubicBezTo>
                    <a:pt x="114" y="76"/>
                    <a:pt x="112" y="74"/>
                    <a:pt x="112" y="72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8" y="120"/>
                    <a:pt x="80" y="122"/>
                    <a:pt x="80" y="124"/>
                  </a:cubicBezTo>
                  <a:cubicBezTo>
                    <a:pt x="80" y="126"/>
                    <a:pt x="78" y="128"/>
                    <a:pt x="76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79"/>
            <p:cNvSpPr>
              <a:spLocks noEditPoints="1"/>
            </p:cNvSpPr>
            <p:nvPr/>
          </p:nvSpPr>
          <p:spPr bwMode="auto">
            <a:xfrm>
              <a:off x="17731" y="6781"/>
              <a:ext cx="143" cy="143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180"/>
            <p:cNvSpPr>
              <a:spLocks noEditPoints="1"/>
            </p:cNvSpPr>
            <p:nvPr/>
          </p:nvSpPr>
          <p:spPr bwMode="auto">
            <a:xfrm>
              <a:off x="17786" y="6314"/>
              <a:ext cx="703" cy="563"/>
            </a:xfrm>
            <a:custGeom>
              <a:avLst/>
              <a:gdLst>
                <a:gd name="T0" fmla="*/ 5 w 119"/>
                <a:gd name="T1" fmla="*/ 5 h 95"/>
                <a:gd name="T2" fmla="*/ 112 w 119"/>
                <a:gd name="T3" fmla="*/ 27 h 95"/>
                <a:gd name="T4" fmla="*/ 24 w 119"/>
                <a:gd name="T5" fmla="*/ 67 h 95"/>
                <a:gd name="T6" fmla="*/ 83 w 119"/>
                <a:gd name="T7" fmla="*/ 11 h 95"/>
                <a:gd name="T8" fmla="*/ 62 w 119"/>
                <a:gd name="T9" fmla="*/ 23 h 95"/>
                <a:gd name="T10" fmla="*/ 63 w 119"/>
                <a:gd name="T11" fmla="*/ 24 h 95"/>
                <a:gd name="T12" fmla="*/ 63 w 119"/>
                <a:gd name="T13" fmla="*/ 24 h 95"/>
                <a:gd name="T14" fmla="*/ 63 w 119"/>
                <a:gd name="T15" fmla="*/ 25 h 95"/>
                <a:gd name="T16" fmla="*/ 63 w 119"/>
                <a:gd name="T17" fmla="*/ 25 h 95"/>
                <a:gd name="T18" fmla="*/ 63 w 119"/>
                <a:gd name="T19" fmla="*/ 25 h 95"/>
                <a:gd name="T20" fmla="*/ 63 w 119"/>
                <a:gd name="T21" fmla="*/ 25 h 95"/>
                <a:gd name="T22" fmla="*/ 63 w 119"/>
                <a:gd name="T23" fmla="*/ 25 h 95"/>
                <a:gd name="T24" fmla="*/ 63 w 119"/>
                <a:gd name="T25" fmla="*/ 25 h 95"/>
                <a:gd name="T26" fmla="*/ 63 w 119"/>
                <a:gd name="T27" fmla="*/ 25 h 95"/>
                <a:gd name="T28" fmla="*/ 63 w 119"/>
                <a:gd name="T29" fmla="*/ 25 h 95"/>
                <a:gd name="T30" fmla="*/ 63 w 119"/>
                <a:gd name="T31" fmla="*/ 25 h 95"/>
                <a:gd name="T32" fmla="*/ 63 w 119"/>
                <a:gd name="T33" fmla="*/ 25 h 95"/>
                <a:gd name="T34" fmla="*/ 63 w 119"/>
                <a:gd name="T35" fmla="*/ 25 h 95"/>
                <a:gd name="T36" fmla="*/ 63 w 119"/>
                <a:gd name="T37" fmla="*/ 25 h 95"/>
                <a:gd name="T38" fmla="*/ 63 w 119"/>
                <a:gd name="T39" fmla="*/ 25 h 95"/>
                <a:gd name="T40" fmla="*/ 63 w 119"/>
                <a:gd name="T41" fmla="*/ 29 h 95"/>
                <a:gd name="T42" fmla="*/ 62 w 119"/>
                <a:gd name="T43" fmla="*/ 27 h 95"/>
                <a:gd name="T44" fmla="*/ 62 w 119"/>
                <a:gd name="T45" fmla="*/ 29 h 95"/>
                <a:gd name="T46" fmla="*/ 58 w 119"/>
                <a:gd name="T47" fmla="*/ 31 h 95"/>
                <a:gd name="T48" fmla="*/ 58 w 119"/>
                <a:gd name="T49" fmla="*/ 31 h 95"/>
                <a:gd name="T50" fmla="*/ 58 w 119"/>
                <a:gd name="T51" fmla="*/ 31 h 95"/>
                <a:gd name="T52" fmla="*/ 58 w 119"/>
                <a:gd name="T53" fmla="*/ 31 h 95"/>
                <a:gd name="T54" fmla="*/ 58 w 119"/>
                <a:gd name="T55" fmla="*/ 31 h 95"/>
                <a:gd name="T56" fmla="*/ 58 w 119"/>
                <a:gd name="T57" fmla="*/ 31 h 95"/>
                <a:gd name="T58" fmla="*/ 58 w 119"/>
                <a:gd name="T59" fmla="*/ 31 h 95"/>
                <a:gd name="T60" fmla="*/ 57 w 119"/>
                <a:gd name="T61" fmla="*/ 31 h 95"/>
                <a:gd name="T62" fmla="*/ 57 w 119"/>
                <a:gd name="T63" fmla="*/ 31 h 95"/>
                <a:gd name="T64" fmla="*/ 47 w 119"/>
                <a:gd name="T65" fmla="*/ 25 h 95"/>
                <a:gd name="T66" fmla="*/ 47 w 119"/>
                <a:gd name="T67" fmla="*/ 31 h 95"/>
                <a:gd name="T68" fmla="*/ 47 w 119"/>
                <a:gd name="T69" fmla="*/ 31 h 95"/>
                <a:gd name="T70" fmla="*/ 47 w 119"/>
                <a:gd name="T71" fmla="*/ 31 h 95"/>
                <a:gd name="T72" fmla="*/ 47 w 119"/>
                <a:gd name="T73" fmla="*/ 31 h 95"/>
                <a:gd name="T74" fmla="*/ 47 w 119"/>
                <a:gd name="T75" fmla="*/ 31 h 95"/>
                <a:gd name="T76" fmla="*/ 47 w 119"/>
                <a:gd name="T77" fmla="*/ 31 h 95"/>
                <a:gd name="T78" fmla="*/ 47 w 119"/>
                <a:gd name="T79" fmla="*/ 31 h 95"/>
                <a:gd name="T80" fmla="*/ 47 w 119"/>
                <a:gd name="T81" fmla="*/ 31 h 95"/>
                <a:gd name="T82" fmla="*/ 47 w 119"/>
                <a:gd name="T83" fmla="*/ 32 h 95"/>
                <a:gd name="T84" fmla="*/ 47 w 119"/>
                <a:gd name="T85" fmla="*/ 32 h 95"/>
                <a:gd name="T86" fmla="*/ 47 w 119"/>
                <a:gd name="T87" fmla="*/ 32 h 95"/>
                <a:gd name="T88" fmla="*/ 47 w 119"/>
                <a:gd name="T89" fmla="*/ 32 h 95"/>
                <a:gd name="T90" fmla="*/ 47 w 119"/>
                <a:gd name="T91" fmla="*/ 32 h 95"/>
                <a:gd name="T92" fmla="*/ 47 w 119"/>
                <a:gd name="T93" fmla="*/ 32 h 95"/>
                <a:gd name="T94" fmla="*/ 47 w 119"/>
                <a:gd name="T95" fmla="*/ 32 h 95"/>
                <a:gd name="T96" fmla="*/ 47 w 119"/>
                <a:gd name="T97" fmla="*/ 32 h 95"/>
                <a:gd name="T98" fmla="*/ 47 w 119"/>
                <a:gd name="T99" fmla="*/ 32 h 95"/>
                <a:gd name="T100" fmla="*/ 47 w 119"/>
                <a:gd name="T101" fmla="*/ 32 h 95"/>
                <a:gd name="T102" fmla="*/ 45 w 119"/>
                <a:gd name="T103" fmla="*/ 39 h 95"/>
                <a:gd name="T104" fmla="*/ 47 w 119"/>
                <a:gd name="T105" fmla="*/ 38 h 95"/>
                <a:gd name="T106" fmla="*/ 44 w 119"/>
                <a:gd name="T107" fmla="*/ 39 h 95"/>
                <a:gd name="T108" fmla="*/ 44 w 119"/>
                <a:gd name="T109" fmla="*/ 39 h 95"/>
                <a:gd name="T110" fmla="*/ 43 w 119"/>
                <a:gd name="T111" fmla="*/ 39 h 95"/>
                <a:gd name="T112" fmla="*/ 43 w 119"/>
                <a:gd name="T113" fmla="*/ 39 h 95"/>
                <a:gd name="T114" fmla="*/ 51 w 119"/>
                <a:gd name="T115" fmla="*/ 6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95">
                  <a:moveTo>
                    <a:pt x="83" y="95"/>
                  </a:moveTo>
                  <a:cubicBezTo>
                    <a:pt x="72" y="95"/>
                    <a:pt x="58" y="89"/>
                    <a:pt x="45" y="85"/>
                  </a:cubicBezTo>
                  <a:cubicBezTo>
                    <a:pt x="38" y="82"/>
                    <a:pt x="31" y="80"/>
                    <a:pt x="27" y="79"/>
                  </a:cubicBezTo>
                  <a:cubicBezTo>
                    <a:pt x="20" y="78"/>
                    <a:pt x="16" y="73"/>
                    <a:pt x="16" y="67"/>
                  </a:cubicBezTo>
                  <a:cubicBezTo>
                    <a:pt x="16" y="64"/>
                    <a:pt x="17" y="60"/>
                    <a:pt x="20" y="58"/>
                  </a:cubicBezTo>
                  <a:cubicBezTo>
                    <a:pt x="22" y="56"/>
                    <a:pt x="25" y="54"/>
                    <a:pt x="28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0" y="18"/>
                    <a:pt x="0" y="10"/>
                    <a:pt x="5" y="5"/>
                  </a:cubicBezTo>
                  <a:cubicBezTo>
                    <a:pt x="9" y="1"/>
                    <a:pt x="17" y="1"/>
                    <a:pt x="22" y="6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9" y="21"/>
                    <a:pt x="40" y="20"/>
                    <a:pt x="41" y="19"/>
                  </a:cubicBezTo>
                  <a:cubicBezTo>
                    <a:pt x="44" y="16"/>
                    <a:pt x="49" y="15"/>
                    <a:pt x="53" y="16"/>
                  </a:cubicBezTo>
                  <a:cubicBezTo>
                    <a:pt x="54" y="15"/>
                    <a:pt x="55" y="13"/>
                    <a:pt x="56" y="12"/>
                  </a:cubicBezTo>
                  <a:cubicBezTo>
                    <a:pt x="60" y="8"/>
                    <a:pt x="65" y="7"/>
                    <a:pt x="69" y="9"/>
                  </a:cubicBezTo>
                  <a:cubicBezTo>
                    <a:pt x="70" y="7"/>
                    <a:pt x="70" y="6"/>
                    <a:pt x="72" y="5"/>
                  </a:cubicBezTo>
                  <a:cubicBezTo>
                    <a:pt x="76" y="0"/>
                    <a:pt x="84" y="0"/>
                    <a:pt x="89" y="5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5" y="31"/>
                    <a:pt x="117" y="34"/>
                    <a:pt x="119" y="37"/>
                  </a:cubicBezTo>
                  <a:cubicBezTo>
                    <a:pt x="119" y="38"/>
                    <a:pt x="119" y="38"/>
                    <a:pt x="119" y="39"/>
                  </a:cubicBezTo>
                  <a:cubicBezTo>
                    <a:pt x="119" y="59"/>
                    <a:pt x="119" y="59"/>
                    <a:pt x="119" y="59"/>
                  </a:cubicBezTo>
                  <a:cubicBezTo>
                    <a:pt x="119" y="68"/>
                    <a:pt x="114" y="73"/>
                    <a:pt x="114" y="74"/>
                  </a:cubicBezTo>
                  <a:cubicBezTo>
                    <a:pt x="114" y="74"/>
                    <a:pt x="105" y="82"/>
                    <a:pt x="97" y="90"/>
                  </a:cubicBezTo>
                  <a:cubicBezTo>
                    <a:pt x="94" y="93"/>
                    <a:pt x="90" y="95"/>
                    <a:pt x="83" y="95"/>
                  </a:cubicBezTo>
                  <a:close/>
                  <a:moveTo>
                    <a:pt x="28" y="62"/>
                  </a:moveTo>
                  <a:cubicBezTo>
                    <a:pt x="27" y="62"/>
                    <a:pt x="26" y="63"/>
                    <a:pt x="25" y="64"/>
                  </a:cubicBezTo>
                  <a:cubicBezTo>
                    <a:pt x="25" y="64"/>
                    <a:pt x="24" y="66"/>
                    <a:pt x="24" y="67"/>
                  </a:cubicBezTo>
                  <a:cubicBezTo>
                    <a:pt x="24" y="68"/>
                    <a:pt x="24" y="70"/>
                    <a:pt x="29" y="71"/>
                  </a:cubicBezTo>
                  <a:cubicBezTo>
                    <a:pt x="34" y="72"/>
                    <a:pt x="40" y="74"/>
                    <a:pt x="48" y="77"/>
                  </a:cubicBezTo>
                  <a:cubicBezTo>
                    <a:pt x="59" y="81"/>
                    <a:pt x="74" y="87"/>
                    <a:pt x="83" y="87"/>
                  </a:cubicBezTo>
                  <a:cubicBezTo>
                    <a:pt x="87" y="87"/>
                    <a:pt x="90" y="86"/>
                    <a:pt x="92" y="84"/>
                  </a:cubicBezTo>
                  <a:cubicBezTo>
                    <a:pt x="100" y="76"/>
                    <a:pt x="108" y="68"/>
                    <a:pt x="108" y="68"/>
                  </a:cubicBezTo>
                  <a:cubicBezTo>
                    <a:pt x="108" y="68"/>
                    <a:pt x="111" y="65"/>
                    <a:pt x="111" y="5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38"/>
                    <a:pt x="108" y="35"/>
                    <a:pt x="106" y="33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0"/>
                    <a:pt x="81" y="9"/>
                    <a:pt x="80" y="9"/>
                  </a:cubicBezTo>
                  <a:cubicBezTo>
                    <a:pt x="79" y="9"/>
                    <a:pt x="78" y="9"/>
                    <a:pt x="77" y="10"/>
                  </a:cubicBezTo>
                  <a:cubicBezTo>
                    <a:pt x="76" y="12"/>
                    <a:pt x="76" y="14"/>
                    <a:pt x="78" y="16"/>
                  </a:cubicBezTo>
                  <a:cubicBezTo>
                    <a:pt x="79" y="18"/>
                    <a:pt x="79" y="20"/>
                    <a:pt x="78" y="22"/>
                  </a:cubicBezTo>
                  <a:cubicBezTo>
                    <a:pt x="76" y="23"/>
                    <a:pt x="74" y="23"/>
                    <a:pt x="72" y="22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7" y="17"/>
                    <a:pt x="66" y="16"/>
                    <a:pt x="65" y="16"/>
                  </a:cubicBezTo>
                  <a:cubicBezTo>
                    <a:pt x="64" y="16"/>
                    <a:pt x="63" y="16"/>
                    <a:pt x="62" y="17"/>
                  </a:cubicBezTo>
                  <a:cubicBezTo>
                    <a:pt x="60" y="19"/>
                    <a:pt x="61" y="22"/>
                    <a:pt x="62" y="23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7"/>
                    <a:pt x="63" y="28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7"/>
                    <a:pt x="63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0"/>
                    <a:pt x="57" y="3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2" y="24"/>
                    <a:pt x="50" y="24"/>
                    <a:pt x="49" y="24"/>
                  </a:cubicBezTo>
                  <a:cubicBezTo>
                    <a:pt x="48" y="24"/>
                    <a:pt x="48" y="24"/>
                    <a:pt x="47" y="25"/>
                  </a:cubicBezTo>
                  <a:cubicBezTo>
                    <a:pt x="45" y="26"/>
                    <a:pt x="43" y="29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3"/>
                    <a:pt x="48" y="35"/>
                    <a:pt x="46" y="36"/>
                  </a:cubicBezTo>
                  <a:cubicBezTo>
                    <a:pt x="46" y="37"/>
                    <a:pt x="46" y="38"/>
                    <a:pt x="45" y="38"/>
                  </a:cubicBezTo>
                  <a:cubicBezTo>
                    <a:pt x="45" y="38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5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2" y="39"/>
                    <a:pt x="42" y="38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0"/>
                    <a:pt x="12" y="9"/>
                    <a:pt x="10" y="11"/>
                  </a:cubicBezTo>
                  <a:cubicBezTo>
                    <a:pt x="8" y="13"/>
                    <a:pt x="9" y="15"/>
                    <a:pt x="11" y="1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1" y="57"/>
                    <a:pt x="51" y="59"/>
                    <a:pt x="51" y="61"/>
                  </a:cubicBezTo>
                  <a:cubicBezTo>
                    <a:pt x="50" y="62"/>
                    <a:pt x="48" y="63"/>
                    <a:pt x="47" y="63"/>
                  </a:cubicBezTo>
                  <a:lnTo>
                    <a:pt x="28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2" name="组合 391"/>
          <p:cNvGrpSpPr/>
          <p:nvPr/>
        </p:nvGrpSpPr>
        <p:grpSpPr>
          <a:xfrm>
            <a:off x="6019800" y="3876675"/>
            <a:ext cx="275590" cy="294640"/>
            <a:chOff x="12822" y="9554"/>
            <a:chExt cx="1040" cy="1111"/>
          </a:xfrm>
          <a:solidFill>
            <a:srgbClr val="382B59"/>
          </a:solidFill>
        </p:grpSpPr>
        <p:sp>
          <p:nvSpPr>
            <p:cNvPr id="393" name="Freeform 322"/>
            <p:cNvSpPr>
              <a:spLocks noEditPoints="1"/>
            </p:cNvSpPr>
            <p:nvPr/>
          </p:nvSpPr>
          <p:spPr bwMode="auto">
            <a:xfrm>
              <a:off x="12917" y="9554"/>
              <a:ext cx="853" cy="853"/>
            </a:xfrm>
            <a:custGeom>
              <a:avLst/>
              <a:gdLst>
                <a:gd name="T0" fmla="*/ 72 w 144"/>
                <a:gd name="T1" fmla="*/ 144 h 144"/>
                <a:gd name="T2" fmla="*/ 0 w 144"/>
                <a:gd name="T3" fmla="*/ 72 h 144"/>
                <a:gd name="T4" fmla="*/ 72 w 144"/>
                <a:gd name="T5" fmla="*/ 0 h 144"/>
                <a:gd name="T6" fmla="*/ 144 w 144"/>
                <a:gd name="T7" fmla="*/ 72 h 144"/>
                <a:gd name="T8" fmla="*/ 72 w 144"/>
                <a:gd name="T9" fmla="*/ 144 h 144"/>
                <a:gd name="T10" fmla="*/ 72 w 144"/>
                <a:gd name="T11" fmla="*/ 8 h 144"/>
                <a:gd name="T12" fmla="*/ 8 w 144"/>
                <a:gd name="T13" fmla="*/ 72 h 144"/>
                <a:gd name="T14" fmla="*/ 72 w 144"/>
                <a:gd name="T15" fmla="*/ 136 h 144"/>
                <a:gd name="T16" fmla="*/ 136 w 144"/>
                <a:gd name="T17" fmla="*/ 72 h 144"/>
                <a:gd name="T18" fmla="*/ 72 w 144"/>
                <a:gd name="T19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4">
                  <a:moveTo>
                    <a:pt x="72" y="144"/>
                  </a:moveTo>
                  <a:cubicBezTo>
                    <a:pt x="32" y="144"/>
                    <a:pt x="0" y="112"/>
                    <a:pt x="0" y="72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112" y="0"/>
                    <a:pt x="144" y="32"/>
                    <a:pt x="144" y="72"/>
                  </a:cubicBezTo>
                  <a:cubicBezTo>
                    <a:pt x="144" y="112"/>
                    <a:pt x="112" y="144"/>
                    <a:pt x="72" y="144"/>
                  </a:cubicBezTo>
                  <a:close/>
                  <a:moveTo>
                    <a:pt x="72" y="8"/>
                  </a:moveTo>
                  <a:cubicBezTo>
                    <a:pt x="36" y="8"/>
                    <a:pt x="8" y="36"/>
                    <a:pt x="8" y="72"/>
                  </a:cubicBezTo>
                  <a:cubicBezTo>
                    <a:pt x="8" y="108"/>
                    <a:pt x="36" y="136"/>
                    <a:pt x="72" y="136"/>
                  </a:cubicBezTo>
                  <a:cubicBezTo>
                    <a:pt x="108" y="136"/>
                    <a:pt x="136" y="108"/>
                    <a:pt x="136" y="72"/>
                  </a:cubicBezTo>
                  <a:cubicBezTo>
                    <a:pt x="136" y="36"/>
                    <a:pt x="108" y="8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Freeform 323"/>
            <p:cNvSpPr>
              <a:spLocks noEditPoints="1"/>
            </p:cNvSpPr>
            <p:nvPr/>
          </p:nvSpPr>
          <p:spPr bwMode="auto">
            <a:xfrm>
              <a:off x="13177" y="9814"/>
              <a:ext cx="333" cy="33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5" name="Oval 324"/>
            <p:cNvSpPr>
              <a:spLocks noChangeArrowheads="1"/>
            </p:cNvSpPr>
            <p:nvPr/>
          </p:nvSpPr>
          <p:spPr bwMode="auto">
            <a:xfrm>
              <a:off x="13342" y="9909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6" name="Freeform 325"/>
            <p:cNvSpPr>
              <a:spLocks noEditPoints="1"/>
            </p:cNvSpPr>
            <p:nvPr/>
          </p:nvSpPr>
          <p:spPr bwMode="auto">
            <a:xfrm>
              <a:off x="12822" y="10311"/>
              <a:ext cx="1040" cy="355"/>
            </a:xfrm>
            <a:custGeom>
              <a:avLst/>
              <a:gdLst>
                <a:gd name="T0" fmla="*/ 172 w 176"/>
                <a:gd name="T1" fmla="*/ 60 h 60"/>
                <a:gd name="T2" fmla="*/ 4 w 176"/>
                <a:gd name="T3" fmla="*/ 60 h 60"/>
                <a:gd name="T4" fmla="*/ 0 w 176"/>
                <a:gd name="T5" fmla="*/ 56 h 60"/>
                <a:gd name="T6" fmla="*/ 25 w 176"/>
                <a:gd name="T7" fmla="*/ 1 h 60"/>
                <a:gd name="T8" fmla="*/ 31 w 176"/>
                <a:gd name="T9" fmla="*/ 1 h 60"/>
                <a:gd name="T10" fmla="*/ 88 w 176"/>
                <a:gd name="T11" fmla="*/ 24 h 60"/>
                <a:gd name="T12" fmla="*/ 145 w 176"/>
                <a:gd name="T13" fmla="*/ 1 h 60"/>
                <a:gd name="T14" fmla="*/ 151 w 176"/>
                <a:gd name="T15" fmla="*/ 1 h 60"/>
                <a:gd name="T16" fmla="*/ 176 w 176"/>
                <a:gd name="T17" fmla="*/ 56 h 60"/>
                <a:gd name="T18" fmla="*/ 172 w 176"/>
                <a:gd name="T19" fmla="*/ 60 h 60"/>
                <a:gd name="T20" fmla="*/ 8 w 176"/>
                <a:gd name="T21" fmla="*/ 52 h 60"/>
                <a:gd name="T22" fmla="*/ 168 w 176"/>
                <a:gd name="T23" fmla="*/ 52 h 60"/>
                <a:gd name="T24" fmla="*/ 148 w 176"/>
                <a:gd name="T25" fmla="*/ 10 h 60"/>
                <a:gd name="T26" fmla="*/ 88 w 176"/>
                <a:gd name="T27" fmla="*/ 32 h 60"/>
                <a:gd name="T28" fmla="*/ 28 w 176"/>
                <a:gd name="T29" fmla="*/ 10 h 60"/>
                <a:gd name="T30" fmla="*/ 8 w 176"/>
                <a:gd name="T31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6" h="60">
                  <a:moveTo>
                    <a:pt x="172" y="60"/>
                  </a:moveTo>
                  <a:cubicBezTo>
                    <a:pt x="4" y="60"/>
                    <a:pt x="4" y="60"/>
                    <a:pt x="4" y="60"/>
                  </a:cubicBezTo>
                  <a:cubicBezTo>
                    <a:pt x="2" y="60"/>
                    <a:pt x="0" y="58"/>
                    <a:pt x="0" y="56"/>
                  </a:cubicBezTo>
                  <a:cubicBezTo>
                    <a:pt x="0" y="35"/>
                    <a:pt x="9" y="16"/>
                    <a:pt x="25" y="1"/>
                  </a:cubicBezTo>
                  <a:cubicBezTo>
                    <a:pt x="27" y="0"/>
                    <a:pt x="29" y="0"/>
                    <a:pt x="31" y="1"/>
                  </a:cubicBezTo>
                  <a:cubicBezTo>
                    <a:pt x="45" y="16"/>
                    <a:pt x="65" y="24"/>
                    <a:pt x="88" y="24"/>
                  </a:cubicBezTo>
                  <a:cubicBezTo>
                    <a:pt x="111" y="24"/>
                    <a:pt x="131" y="16"/>
                    <a:pt x="145" y="1"/>
                  </a:cubicBezTo>
                  <a:cubicBezTo>
                    <a:pt x="147" y="0"/>
                    <a:pt x="149" y="0"/>
                    <a:pt x="151" y="1"/>
                  </a:cubicBezTo>
                  <a:cubicBezTo>
                    <a:pt x="167" y="16"/>
                    <a:pt x="176" y="35"/>
                    <a:pt x="176" y="56"/>
                  </a:cubicBezTo>
                  <a:cubicBezTo>
                    <a:pt x="176" y="58"/>
                    <a:pt x="174" y="60"/>
                    <a:pt x="172" y="60"/>
                  </a:cubicBezTo>
                  <a:close/>
                  <a:moveTo>
                    <a:pt x="8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67" y="36"/>
                    <a:pt x="160" y="22"/>
                    <a:pt x="148" y="10"/>
                  </a:cubicBezTo>
                  <a:cubicBezTo>
                    <a:pt x="132" y="24"/>
                    <a:pt x="112" y="32"/>
                    <a:pt x="88" y="32"/>
                  </a:cubicBezTo>
                  <a:cubicBezTo>
                    <a:pt x="64" y="32"/>
                    <a:pt x="44" y="24"/>
                    <a:pt x="28" y="10"/>
                  </a:cubicBezTo>
                  <a:cubicBezTo>
                    <a:pt x="16" y="22"/>
                    <a:pt x="9" y="36"/>
                    <a:pt x="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922135" y="1170478"/>
            <a:ext cx="5467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方正舒体" panose="02010601030101010101" pitchFamily="2" charset="-122"/>
                <a:sym typeface="+mn-ea"/>
              </a:rPr>
              <a:t>P1</a:t>
            </a:r>
            <a:endParaRPr lang="en-US" altLang="zh-CN" sz="28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微软雅黑" panose="020B0503020204020204" charset="-122"/>
              <a:ea typeface="方正舒体" panose="02010601030101010101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93429" y="1733876"/>
            <a:ext cx="4173855" cy="457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   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两个碰撞传感器同时触发时机器人停机。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6720" y="604520"/>
            <a:ext cx="45935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4000" b="1" noProof="0" dirty="0">
                <a:ln>
                  <a:noFill/>
                </a:ln>
                <a:solidFill>
                  <a:srgbClr val="382B59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sym typeface="+mn-ea"/>
              </a:rPr>
              <a:t>问题与解决</a:t>
            </a:r>
          </a:p>
          <a:p>
            <a:pPr lvl="0" algn="ctr"/>
            <a:r>
              <a:rPr lang="en-US" altLang="zh-CN" sz="4000" b="1" noProof="0" dirty="0">
                <a:ln>
                  <a:noFill/>
                </a:ln>
                <a:solidFill>
                  <a:srgbClr val="382B59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sym typeface="+mn-ea"/>
              </a:rPr>
              <a:t>Problems &amp; Solutions</a:t>
            </a:r>
            <a:endParaRPr lang="zh-CN" altLang="en-US" sz="4000" b="1" noProof="0" dirty="0">
              <a:ln>
                <a:noFill/>
              </a:ln>
              <a:solidFill>
                <a:srgbClr val="382B59"/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  <a:p>
            <a:pPr lvl="0" algn="ctr"/>
            <a:endParaRPr lang="zh-CN" altLang="en-US" sz="4000" b="1" noProof="0" dirty="0">
              <a:ln>
                <a:noFill/>
              </a:ln>
              <a:solidFill>
                <a:srgbClr val="382B59"/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31945" y="4437553"/>
            <a:ext cx="5480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微软雅黑" panose="020B0503020204020204" charset="-122"/>
                <a:ea typeface="方正舒体" panose="02010601030101010101" pitchFamily="2" charset="-122"/>
                <a:sym typeface="+mn-ea"/>
              </a:rPr>
              <a:t>P2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131945" y="1815638"/>
            <a:ext cx="526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方正舒体" panose="02010601030101010101" pitchFamily="2" charset="-122"/>
                <a:sym typeface="+mn-ea"/>
              </a:rPr>
              <a:t>S1</a:t>
            </a:r>
            <a:endParaRPr lang="en-US" altLang="zh-CN" sz="28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微软雅黑" panose="020B0503020204020204" charset="-122"/>
              <a:ea typeface="方正舒体" panose="02010601030101010101" pitchFamily="2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38340" y="2945303"/>
            <a:ext cx="526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方正舒体" panose="02010601030101010101" pitchFamily="2" charset="-122"/>
                <a:sym typeface="+mn-ea"/>
              </a:rPr>
              <a:t>S2</a:t>
            </a:r>
            <a:endParaRPr lang="en-US" altLang="zh-CN" sz="28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微软雅黑" panose="020B0503020204020204" charset="-122"/>
              <a:ea typeface="方正舒体" panose="02010601030101010101" pitchFamily="2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5550" y="1794709"/>
            <a:ext cx="4173855" cy="3043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   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尝试了多种可能</a:t>
            </a:r>
            <a:r>
              <a: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，最终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使用的触发判断是Button_Read()函数。试验结果是，无论代码中涉及几个碰撞传感器的触发，只要两个碰撞传感器都接到芯片上，同时触发就会使得机器人彻底停机，而一时刻触发单个没有任何问题。</a:t>
            </a:r>
          </a:p>
          <a:p>
            <a:pPr indent="0" algn="l" fontAlgn="auto">
              <a:lnSpc>
                <a:spcPct val="20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    最终我们更换了实验板，新的实验板上这个问题就不再出现。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71314" y="5129675"/>
            <a:ext cx="3362325" cy="457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  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红外有效测距太短且测距不灵敏。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093429" y="3474412"/>
            <a:ext cx="4502631" cy="3043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   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最初我们测试红外传感器能读取的最大有效距离是31mm，当时我们并不知道这个范围是不正常的。</a:t>
            </a:r>
          </a:p>
          <a:p>
            <a:pPr indent="0" algn="l" fontAlgn="auto">
              <a:lnSpc>
                <a:spcPct val="20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    在更换实验板后，我们发现红外传感器的测距能够达到42mm左右，但是在同时接入其他传感器后这一最大距离又会受到影响。后来我们得知红外传感器较容易受线路干扰的影响，因而我们调整了布线，使得红外传感器能够正常稳定工作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460" y="1709420"/>
            <a:ext cx="1054735" cy="18719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2799715" y="3906520"/>
            <a:ext cx="6801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自选任务：蓝牙操控</a:t>
            </a:r>
            <a:r>
              <a:rPr lang="en-US" altLang="zh-CN" sz="320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 sz="320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地图绘制</a:t>
            </a:r>
            <a:endParaRPr lang="zh-CN" altLang="en-US" sz="3200" b="1" noProof="0" dirty="0">
              <a:ln>
                <a:noFill/>
              </a:ln>
              <a:solidFill>
                <a:srgbClr val="382B59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7" name="图片 6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85" y="1709420"/>
            <a:ext cx="1071880" cy="18757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2312035" y="4712335"/>
            <a:ext cx="7988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800" noProof="0" dirty="0">
                <a:ln>
                  <a:noFill/>
                </a:ln>
                <a:solidFill>
                  <a:srgbClr val="382B59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sym typeface="+mn-ea"/>
              </a:rPr>
              <a:t>任务描述：手机端通过蓝牙通讯控制小车运动；小车通过红外传感器探知距离，将周围环境信息返回给电脑，绘制一幅周围环境的地图。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3801745" y="689610"/>
            <a:ext cx="4588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noProof="0" dirty="0">
                <a:solidFill>
                  <a:schemeClr val="bg1"/>
                </a:solidFill>
                <a:latin typeface="Impact" panose="020B0806030902050204" charset="0"/>
                <a:ea typeface="方正舒体" panose="02010601030101010101" pitchFamily="2" charset="-122"/>
              </a:rPr>
              <a:t>【</a:t>
            </a:r>
            <a:r>
              <a:rPr lang="en-US" altLang="zh-CN" sz="3600" noProof="0" dirty="0">
                <a:solidFill>
                  <a:schemeClr val="bg1"/>
                </a:solidFill>
                <a:latin typeface="Impact" panose="020B0806030902050204" charset="0"/>
                <a:ea typeface="方正舒体" panose="02010601030101010101" pitchFamily="2" charset="-122"/>
              </a:rPr>
              <a:t>APP INVENTOR</a:t>
            </a:r>
            <a:r>
              <a:rPr lang="zh-CN" altLang="en-US" sz="3600" noProof="0" dirty="0">
                <a:solidFill>
                  <a:schemeClr val="bg1"/>
                </a:solidFill>
                <a:latin typeface="Impact" panose="020B0806030902050204" charset="0"/>
                <a:ea typeface="方正舒体" panose="02010601030101010101" pitchFamily="2" charset="-122"/>
              </a:rPr>
              <a:t>】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27250" y="5145405"/>
            <a:ext cx="82511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 fontAlgn="auto">
              <a:lnSpc>
                <a:spcPct val="200000"/>
              </a:lnSpc>
            </a:pPr>
            <a:r>
              <a:rPr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使用蓝牙通信连接安卓手机与小车，手机发送控制信号（ASCII码形式的字符），小车接收且识别后执行相应控制指令</a:t>
            </a:r>
            <a:r>
              <a:rPr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</a:t>
            </a:r>
          </a:p>
        </p:txBody>
      </p:sp>
      <p:pic>
        <p:nvPicPr>
          <p:cNvPr id="4" name="图片 -2147482616" descr="6d003bd767420d3dca8607d43fb81c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08" y="509147"/>
            <a:ext cx="10929984" cy="565924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85010" y="4603750"/>
            <a:ext cx="826770" cy="826770"/>
            <a:chOff x="11080" y="3212"/>
            <a:chExt cx="910" cy="910"/>
          </a:xfrm>
        </p:grpSpPr>
        <p:sp>
          <p:nvSpPr>
            <p:cNvPr id="99" name="Rounded Rectangle 912"/>
            <p:cNvSpPr/>
            <p:nvPr/>
          </p:nvSpPr>
          <p:spPr bwMode="auto">
            <a:xfrm>
              <a:off x="11080" y="3212"/>
              <a:ext cx="911" cy="911"/>
            </a:xfrm>
            <a:prstGeom prst="roundRect">
              <a:avLst/>
            </a:prstGeom>
            <a:solidFill>
              <a:srgbClr val="382B59"/>
            </a:solidFill>
            <a:ln>
              <a:noFill/>
            </a:ln>
            <a:effectLst>
              <a:outerShdw blurRad="381000" dist="635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Freeform 31"/>
            <p:cNvSpPr>
              <a:spLocks noEditPoints="1"/>
            </p:cNvSpPr>
            <p:nvPr/>
          </p:nvSpPr>
          <p:spPr bwMode="auto">
            <a:xfrm>
              <a:off x="11304" y="3456"/>
              <a:ext cx="503" cy="403"/>
            </a:xfrm>
            <a:custGeom>
              <a:avLst/>
              <a:gdLst>
                <a:gd name="T0" fmla="*/ 123 w 201"/>
                <a:gd name="T1" fmla="*/ 90 h 161"/>
                <a:gd name="T2" fmla="*/ 91 w 201"/>
                <a:gd name="T3" fmla="*/ 90 h 161"/>
                <a:gd name="T4" fmla="*/ 91 w 201"/>
                <a:gd name="T5" fmla="*/ 122 h 161"/>
                <a:gd name="T6" fmla="*/ 123 w 201"/>
                <a:gd name="T7" fmla="*/ 122 h 161"/>
                <a:gd name="T8" fmla="*/ 123 w 201"/>
                <a:gd name="T9" fmla="*/ 90 h 161"/>
                <a:gd name="T10" fmla="*/ 115 w 201"/>
                <a:gd name="T11" fmla="*/ 114 h 161"/>
                <a:gd name="T12" fmla="*/ 99 w 201"/>
                <a:gd name="T13" fmla="*/ 114 h 161"/>
                <a:gd name="T14" fmla="*/ 99 w 201"/>
                <a:gd name="T15" fmla="*/ 98 h 161"/>
                <a:gd name="T16" fmla="*/ 115 w 201"/>
                <a:gd name="T17" fmla="*/ 98 h 161"/>
                <a:gd name="T18" fmla="*/ 115 w 201"/>
                <a:gd name="T19" fmla="*/ 114 h 161"/>
                <a:gd name="T20" fmla="*/ 162 w 201"/>
                <a:gd name="T21" fmla="*/ 90 h 161"/>
                <a:gd name="T22" fmla="*/ 130 w 201"/>
                <a:gd name="T23" fmla="*/ 90 h 161"/>
                <a:gd name="T24" fmla="*/ 130 w 201"/>
                <a:gd name="T25" fmla="*/ 122 h 161"/>
                <a:gd name="T26" fmla="*/ 162 w 201"/>
                <a:gd name="T27" fmla="*/ 122 h 161"/>
                <a:gd name="T28" fmla="*/ 162 w 201"/>
                <a:gd name="T29" fmla="*/ 90 h 161"/>
                <a:gd name="T30" fmla="*/ 154 w 201"/>
                <a:gd name="T31" fmla="*/ 114 h 161"/>
                <a:gd name="T32" fmla="*/ 138 w 201"/>
                <a:gd name="T33" fmla="*/ 114 h 161"/>
                <a:gd name="T34" fmla="*/ 138 w 201"/>
                <a:gd name="T35" fmla="*/ 98 h 161"/>
                <a:gd name="T36" fmla="*/ 154 w 201"/>
                <a:gd name="T37" fmla="*/ 98 h 161"/>
                <a:gd name="T38" fmla="*/ 154 w 201"/>
                <a:gd name="T39" fmla="*/ 114 h 161"/>
                <a:gd name="T40" fmla="*/ 186 w 201"/>
                <a:gd name="T41" fmla="*/ 23 h 161"/>
                <a:gd name="T42" fmla="*/ 186 w 201"/>
                <a:gd name="T43" fmla="*/ 0 h 161"/>
                <a:gd name="T44" fmla="*/ 16 w 201"/>
                <a:gd name="T45" fmla="*/ 0 h 161"/>
                <a:gd name="T46" fmla="*/ 16 w 201"/>
                <a:gd name="T47" fmla="*/ 23 h 161"/>
                <a:gd name="T48" fmla="*/ 0 w 201"/>
                <a:gd name="T49" fmla="*/ 23 h 161"/>
                <a:gd name="T50" fmla="*/ 0 w 201"/>
                <a:gd name="T51" fmla="*/ 78 h 161"/>
                <a:gd name="T52" fmla="*/ 16 w 201"/>
                <a:gd name="T53" fmla="*/ 78 h 161"/>
                <a:gd name="T54" fmla="*/ 16 w 201"/>
                <a:gd name="T55" fmla="*/ 161 h 161"/>
                <a:gd name="T56" fmla="*/ 186 w 201"/>
                <a:gd name="T57" fmla="*/ 161 h 161"/>
                <a:gd name="T58" fmla="*/ 186 w 201"/>
                <a:gd name="T59" fmla="*/ 78 h 161"/>
                <a:gd name="T60" fmla="*/ 201 w 201"/>
                <a:gd name="T61" fmla="*/ 78 h 161"/>
                <a:gd name="T62" fmla="*/ 201 w 201"/>
                <a:gd name="T63" fmla="*/ 23 h 161"/>
                <a:gd name="T64" fmla="*/ 186 w 201"/>
                <a:gd name="T65" fmla="*/ 23 h 161"/>
                <a:gd name="T66" fmla="*/ 24 w 201"/>
                <a:gd name="T67" fmla="*/ 7 h 161"/>
                <a:gd name="T68" fmla="*/ 178 w 201"/>
                <a:gd name="T69" fmla="*/ 7 h 161"/>
                <a:gd name="T70" fmla="*/ 178 w 201"/>
                <a:gd name="T71" fmla="*/ 23 h 161"/>
                <a:gd name="T72" fmla="*/ 24 w 201"/>
                <a:gd name="T73" fmla="*/ 23 h 161"/>
                <a:gd name="T74" fmla="*/ 24 w 201"/>
                <a:gd name="T75" fmla="*/ 7 h 161"/>
                <a:gd name="T76" fmla="*/ 75 w 201"/>
                <a:gd name="T77" fmla="*/ 153 h 161"/>
                <a:gd name="T78" fmla="*/ 48 w 201"/>
                <a:gd name="T79" fmla="*/ 153 h 161"/>
                <a:gd name="T80" fmla="*/ 48 w 201"/>
                <a:gd name="T81" fmla="*/ 98 h 161"/>
                <a:gd name="T82" fmla="*/ 75 w 201"/>
                <a:gd name="T83" fmla="*/ 98 h 161"/>
                <a:gd name="T84" fmla="*/ 75 w 201"/>
                <a:gd name="T85" fmla="*/ 153 h 161"/>
                <a:gd name="T86" fmla="*/ 178 w 201"/>
                <a:gd name="T87" fmla="*/ 153 h 161"/>
                <a:gd name="T88" fmla="*/ 83 w 201"/>
                <a:gd name="T89" fmla="*/ 153 h 161"/>
                <a:gd name="T90" fmla="*/ 83 w 201"/>
                <a:gd name="T91" fmla="*/ 90 h 161"/>
                <a:gd name="T92" fmla="*/ 40 w 201"/>
                <a:gd name="T93" fmla="*/ 90 h 161"/>
                <a:gd name="T94" fmla="*/ 40 w 201"/>
                <a:gd name="T95" fmla="*/ 153 h 161"/>
                <a:gd name="T96" fmla="*/ 24 w 201"/>
                <a:gd name="T97" fmla="*/ 153 h 161"/>
                <a:gd name="T98" fmla="*/ 24 w 201"/>
                <a:gd name="T99" fmla="*/ 78 h 161"/>
                <a:gd name="T100" fmla="*/ 178 w 201"/>
                <a:gd name="T101" fmla="*/ 78 h 161"/>
                <a:gd name="T102" fmla="*/ 178 w 201"/>
                <a:gd name="T103" fmla="*/ 153 h 161"/>
                <a:gd name="T104" fmla="*/ 193 w 201"/>
                <a:gd name="T105" fmla="*/ 71 h 161"/>
                <a:gd name="T106" fmla="*/ 8 w 201"/>
                <a:gd name="T107" fmla="*/ 71 h 161"/>
                <a:gd name="T108" fmla="*/ 8 w 201"/>
                <a:gd name="T109" fmla="*/ 31 h 161"/>
                <a:gd name="T110" fmla="*/ 193 w 201"/>
                <a:gd name="T111" fmla="*/ 31 h 161"/>
                <a:gd name="T112" fmla="*/ 193 w 201"/>
                <a:gd name="T113" fmla="*/ 7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1" h="161">
                  <a:moveTo>
                    <a:pt x="123" y="90"/>
                  </a:moveTo>
                  <a:lnTo>
                    <a:pt x="91" y="90"/>
                  </a:lnTo>
                  <a:lnTo>
                    <a:pt x="91" y="122"/>
                  </a:lnTo>
                  <a:lnTo>
                    <a:pt x="123" y="122"/>
                  </a:lnTo>
                  <a:lnTo>
                    <a:pt x="123" y="90"/>
                  </a:lnTo>
                  <a:close/>
                  <a:moveTo>
                    <a:pt x="115" y="114"/>
                  </a:moveTo>
                  <a:lnTo>
                    <a:pt x="99" y="114"/>
                  </a:lnTo>
                  <a:lnTo>
                    <a:pt x="99" y="98"/>
                  </a:lnTo>
                  <a:lnTo>
                    <a:pt x="115" y="98"/>
                  </a:lnTo>
                  <a:lnTo>
                    <a:pt x="115" y="114"/>
                  </a:lnTo>
                  <a:close/>
                  <a:moveTo>
                    <a:pt x="162" y="90"/>
                  </a:moveTo>
                  <a:lnTo>
                    <a:pt x="130" y="90"/>
                  </a:lnTo>
                  <a:lnTo>
                    <a:pt x="130" y="122"/>
                  </a:lnTo>
                  <a:lnTo>
                    <a:pt x="162" y="122"/>
                  </a:lnTo>
                  <a:lnTo>
                    <a:pt x="162" y="90"/>
                  </a:lnTo>
                  <a:close/>
                  <a:moveTo>
                    <a:pt x="154" y="114"/>
                  </a:moveTo>
                  <a:lnTo>
                    <a:pt x="138" y="114"/>
                  </a:lnTo>
                  <a:lnTo>
                    <a:pt x="138" y="98"/>
                  </a:lnTo>
                  <a:lnTo>
                    <a:pt x="154" y="98"/>
                  </a:lnTo>
                  <a:lnTo>
                    <a:pt x="154" y="114"/>
                  </a:lnTo>
                  <a:close/>
                  <a:moveTo>
                    <a:pt x="186" y="23"/>
                  </a:moveTo>
                  <a:lnTo>
                    <a:pt x="186" y="0"/>
                  </a:lnTo>
                  <a:lnTo>
                    <a:pt x="16" y="0"/>
                  </a:lnTo>
                  <a:lnTo>
                    <a:pt x="16" y="23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16" y="78"/>
                  </a:lnTo>
                  <a:lnTo>
                    <a:pt x="16" y="161"/>
                  </a:lnTo>
                  <a:lnTo>
                    <a:pt x="186" y="161"/>
                  </a:lnTo>
                  <a:lnTo>
                    <a:pt x="186" y="78"/>
                  </a:lnTo>
                  <a:lnTo>
                    <a:pt x="201" y="78"/>
                  </a:lnTo>
                  <a:lnTo>
                    <a:pt x="201" y="23"/>
                  </a:lnTo>
                  <a:lnTo>
                    <a:pt x="186" y="23"/>
                  </a:lnTo>
                  <a:close/>
                  <a:moveTo>
                    <a:pt x="24" y="7"/>
                  </a:moveTo>
                  <a:lnTo>
                    <a:pt x="178" y="7"/>
                  </a:lnTo>
                  <a:lnTo>
                    <a:pt x="178" y="23"/>
                  </a:lnTo>
                  <a:lnTo>
                    <a:pt x="24" y="23"/>
                  </a:lnTo>
                  <a:lnTo>
                    <a:pt x="24" y="7"/>
                  </a:lnTo>
                  <a:close/>
                  <a:moveTo>
                    <a:pt x="75" y="153"/>
                  </a:moveTo>
                  <a:lnTo>
                    <a:pt x="48" y="153"/>
                  </a:lnTo>
                  <a:lnTo>
                    <a:pt x="48" y="98"/>
                  </a:lnTo>
                  <a:lnTo>
                    <a:pt x="75" y="98"/>
                  </a:lnTo>
                  <a:lnTo>
                    <a:pt x="75" y="153"/>
                  </a:lnTo>
                  <a:close/>
                  <a:moveTo>
                    <a:pt x="178" y="153"/>
                  </a:moveTo>
                  <a:lnTo>
                    <a:pt x="83" y="153"/>
                  </a:lnTo>
                  <a:lnTo>
                    <a:pt x="83" y="90"/>
                  </a:lnTo>
                  <a:lnTo>
                    <a:pt x="40" y="90"/>
                  </a:lnTo>
                  <a:lnTo>
                    <a:pt x="40" y="153"/>
                  </a:lnTo>
                  <a:lnTo>
                    <a:pt x="24" y="153"/>
                  </a:lnTo>
                  <a:lnTo>
                    <a:pt x="24" y="78"/>
                  </a:lnTo>
                  <a:lnTo>
                    <a:pt x="178" y="78"/>
                  </a:lnTo>
                  <a:lnTo>
                    <a:pt x="178" y="153"/>
                  </a:lnTo>
                  <a:close/>
                  <a:moveTo>
                    <a:pt x="193" y="71"/>
                  </a:moveTo>
                  <a:lnTo>
                    <a:pt x="8" y="71"/>
                  </a:lnTo>
                  <a:lnTo>
                    <a:pt x="8" y="31"/>
                  </a:lnTo>
                  <a:lnTo>
                    <a:pt x="193" y="31"/>
                  </a:lnTo>
                  <a:lnTo>
                    <a:pt x="193" y="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450070" y="4594860"/>
            <a:ext cx="826770" cy="826770"/>
            <a:chOff x="15314" y="6671"/>
            <a:chExt cx="910" cy="910"/>
          </a:xfrm>
        </p:grpSpPr>
        <p:sp>
          <p:nvSpPr>
            <p:cNvPr id="115" name="Rounded Rectangle 898"/>
            <p:cNvSpPr/>
            <p:nvPr/>
          </p:nvSpPr>
          <p:spPr bwMode="auto">
            <a:xfrm>
              <a:off x="15314" y="6671"/>
              <a:ext cx="911" cy="911"/>
            </a:xfrm>
            <a:prstGeom prst="roundRect">
              <a:avLst/>
            </a:prstGeom>
            <a:solidFill>
              <a:srgbClr val="382B59"/>
            </a:solidFill>
            <a:ln>
              <a:noFill/>
            </a:ln>
            <a:effectLst>
              <a:outerShdw blurRad="381000" dist="635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Freeform 32"/>
            <p:cNvSpPr>
              <a:spLocks noEditPoints="1"/>
            </p:cNvSpPr>
            <p:nvPr/>
          </p:nvSpPr>
          <p:spPr bwMode="auto">
            <a:xfrm>
              <a:off x="15549" y="6891"/>
              <a:ext cx="440" cy="470"/>
            </a:xfrm>
            <a:custGeom>
              <a:avLst/>
              <a:gdLst>
                <a:gd name="T0" fmla="*/ 177 w 179"/>
                <a:gd name="T1" fmla="*/ 135 h 191"/>
                <a:gd name="T2" fmla="*/ 90 w 179"/>
                <a:gd name="T3" fmla="*/ 156 h 191"/>
                <a:gd name="T4" fmla="*/ 60 w 179"/>
                <a:gd name="T5" fmla="*/ 131 h 191"/>
                <a:gd name="T6" fmla="*/ 57 w 179"/>
                <a:gd name="T7" fmla="*/ 131 h 191"/>
                <a:gd name="T8" fmla="*/ 34 w 179"/>
                <a:gd name="T9" fmla="*/ 16 h 191"/>
                <a:gd name="T10" fmla="*/ 4 w 179"/>
                <a:gd name="T11" fmla="*/ 0 h 191"/>
                <a:gd name="T12" fmla="*/ 0 w 179"/>
                <a:gd name="T13" fmla="*/ 6 h 191"/>
                <a:gd name="T14" fmla="*/ 27 w 179"/>
                <a:gd name="T15" fmla="*/ 22 h 191"/>
                <a:gd name="T16" fmla="*/ 50 w 179"/>
                <a:gd name="T17" fmla="*/ 133 h 191"/>
                <a:gd name="T18" fmla="*/ 30 w 179"/>
                <a:gd name="T19" fmla="*/ 161 h 191"/>
                <a:gd name="T20" fmla="*/ 60 w 179"/>
                <a:gd name="T21" fmla="*/ 191 h 191"/>
                <a:gd name="T22" fmla="*/ 90 w 179"/>
                <a:gd name="T23" fmla="*/ 164 h 191"/>
                <a:gd name="T24" fmla="*/ 179 w 179"/>
                <a:gd name="T25" fmla="*/ 143 h 191"/>
                <a:gd name="T26" fmla="*/ 177 w 179"/>
                <a:gd name="T27" fmla="*/ 135 h 191"/>
                <a:gd name="T28" fmla="*/ 60 w 179"/>
                <a:gd name="T29" fmla="*/ 183 h 191"/>
                <a:gd name="T30" fmla="*/ 38 w 179"/>
                <a:gd name="T31" fmla="*/ 161 h 191"/>
                <a:gd name="T32" fmla="*/ 60 w 179"/>
                <a:gd name="T33" fmla="*/ 139 h 191"/>
                <a:gd name="T34" fmla="*/ 82 w 179"/>
                <a:gd name="T35" fmla="*/ 161 h 191"/>
                <a:gd name="T36" fmla="*/ 60 w 179"/>
                <a:gd name="T37" fmla="*/ 183 h 191"/>
                <a:gd name="T38" fmla="*/ 65 w 179"/>
                <a:gd name="T39" fmla="*/ 69 h 191"/>
                <a:gd name="T40" fmla="*/ 80 w 179"/>
                <a:gd name="T41" fmla="*/ 131 h 191"/>
                <a:gd name="T42" fmla="*/ 162 w 179"/>
                <a:gd name="T43" fmla="*/ 111 h 191"/>
                <a:gd name="T44" fmla="*/ 147 w 179"/>
                <a:gd name="T45" fmla="*/ 49 h 191"/>
                <a:gd name="T46" fmla="*/ 116 w 179"/>
                <a:gd name="T47" fmla="*/ 57 h 191"/>
                <a:gd name="T48" fmla="*/ 104 w 179"/>
                <a:gd name="T49" fmla="*/ 10 h 191"/>
                <a:gd name="T50" fmla="*/ 54 w 179"/>
                <a:gd name="T51" fmla="*/ 23 h 191"/>
                <a:gd name="T52" fmla="*/ 65 w 179"/>
                <a:gd name="T53" fmla="*/ 69 h 191"/>
                <a:gd name="T54" fmla="*/ 141 w 179"/>
                <a:gd name="T55" fmla="*/ 59 h 191"/>
                <a:gd name="T56" fmla="*/ 152 w 179"/>
                <a:gd name="T57" fmla="*/ 105 h 191"/>
                <a:gd name="T58" fmla="*/ 86 w 179"/>
                <a:gd name="T59" fmla="*/ 122 h 191"/>
                <a:gd name="T60" fmla="*/ 75 w 179"/>
                <a:gd name="T61" fmla="*/ 75 h 191"/>
                <a:gd name="T62" fmla="*/ 82 w 179"/>
                <a:gd name="T63" fmla="*/ 73 h 191"/>
                <a:gd name="T64" fmla="*/ 141 w 179"/>
                <a:gd name="T65" fmla="*/ 59 h 191"/>
                <a:gd name="T66" fmla="*/ 63 w 179"/>
                <a:gd name="T67" fmla="*/ 29 h 191"/>
                <a:gd name="T68" fmla="*/ 98 w 179"/>
                <a:gd name="T69" fmla="*/ 20 h 191"/>
                <a:gd name="T70" fmla="*/ 108 w 179"/>
                <a:gd name="T71" fmla="*/ 59 h 191"/>
                <a:gd name="T72" fmla="*/ 73 w 179"/>
                <a:gd name="T73" fmla="*/ 67 h 191"/>
                <a:gd name="T74" fmla="*/ 63 w 179"/>
                <a:gd name="T75" fmla="*/ 2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9" h="191">
                  <a:moveTo>
                    <a:pt x="177" y="135"/>
                  </a:moveTo>
                  <a:cubicBezTo>
                    <a:pt x="90" y="156"/>
                    <a:pt x="90" y="156"/>
                    <a:pt x="90" y="156"/>
                  </a:cubicBezTo>
                  <a:cubicBezTo>
                    <a:pt x="87" y="142"/>
                    <a:pt x="75" y="131"/>
                    <a:pt x="60" y="131"/>
                  </a:cubicBezTo>
                  <a:cubicBezTo>
                    <a:pt x="59" y="131"/>
                    <a:pt x="58" y="131"/>
                    <a:pt x="57" y="131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38" y="137"/>
                    <a:pt x="30" y="148"/>
                    <a:pt x="30" y="161"/>
                  </a:cubicBezTo>
                  <a:cubicBezTo>
                    <a:pt x="30" y="178"/>
                    <a:pt x="44" y="191"/>
                    <a:pt x="60" y="191"/>
                  </a:cubicBezTo>
                  <a:cubicBezTo>
                    <a:pt x="76" y="191"/>
                    <a:pt x="88" y="179"/>
                    <a:pt x="90" y="164"/>
                  </a:cubicBezTo>
                  <a:cubicBezTo>
                    <a:pt x="179" y="143"/>
                    <a:pt x="179" y="143"/>
                    <a:pt x="179" y="143"/>
                  </a:cubicBezTo>
                  <a:lnTo>
                    <a:pt x="177" y="135"/>
                  </a:lnTo>
                  <a:close/>
                  <a:moveTo>
                    <a:pt x="60" y="183"/>
                  </a:moveTo>
                  <a:cubicBezTo>
                    <a:pt x="48" y="183"/>
                    <a:pt x="38" y="173"/>
                    <a:pt x="38" y="161"/>
                  </a:cubicBezTo>
                  <a:cubicBezTo>
                    <a:pt x="38" y="149"/>
                    <a:pt x="48" y="139"/>
                    <a:pt x="60" y="139"/>
                  </a:cubicBezTo>
                  <a:cubicBezTo>
                    <a:pt x="72" y="139"/>
                    <a:pt x="82" y="149"/>
                    <a:pt x="82" y="161"/>
                  </a:cubicBezTo>
                  <a:cubicBezTo>
                    <a:pt x="82" y="173"/>
                    <a:pt x="72" y="183"/>
                    <a:pt x="60" y="183"/>
                  </a:cubicBezTo>
                  <a:close/>
                  <a:moveTo>
                    <a:pt x="65" y="69"/>
                  </a:moveTo>
                  <a:cubicBezTo>
                    <a:pt x="80" y="131"/>
                    <a:pt x="80" y="131"/>
                    <a:pt x="80" y="131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65" y="69"/>
                    <a:pt x="65" y="69"/>
                    <a:pt x="65" y="69"/>
                  </a:cubicBezTo>
                  <a:close/>
                  <a:moveTo>
                    <a:pt x="141" y="59"/>
                  </a:moveTo>
                  <a:cubicBezTo>
                    <a:pt x="152" y="105"/>
                    <a:pt x="152" y="105"/>
                    <a:pt x="152" y="105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82" y="73"/>
                    <a:pt x="82" y="73"/>
                    <a:pt x="82" y="73"/>
                  </a:cubicBezTo>
                  <a:lnTo>
                    <a:pt x="141" y="59"/>
                  </a:lnTo>
                  <a:close/>
                  <a:moveTo>
                    <a:pt x="63" y="29"/>
                  </a:moveTo>
                  <a:cubicBezTo>
                    <a:pt x="98" y="20"/>
                    <a:pt x="98" y="20"/>
                    <a:pt x="98" y="20"/>
                  </a:cubicBezTo>
                  <a:cubicBezTo>
                    <a:pt x="108" y="59"/>
                    <a:pt x="108" y="59"/>
                    <a:pt x="108" y="59"/>
                  </a:cubicBezTo>
                  <a:cubicBezTo>
                    <a:pt x="73" y="67"/>
                    <a:pt x="73" y="67"/>
                    <a:pt x="73" y="67"/>
                  </a:cubicBezTo>
                  <a:lnTo>
                    <a:pt x="63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664835" y="4667250"/>
            <a:ext cx="826770" cy="826770"/>
            <a:chOff x="15294" y="3212"/>
            <a:chExt cx="910" cy="910"/>
          </a:xfrm>
        </p:grpSpPr>
        <p:sp>
          <p:nvSpPr>
            <p:cNvPr id="121" name="Rounded Rectangle 909"/>
            <p:cNvSpPr/>
            <p:nvPr/>
          </p:nvSpPr>
          <p:spPr bwMode="auto">
            <a:xfrm>
              <a:off x="15294" y="3212"/>
              <a:ext cx="911" cy="911"/>
            </a:xfrm>
            <a:prstGeom prst="roundRect">
              <a:avLst/>
            </a:prstGeom>
            <a:noFill/>
            <a:ln>
              <a:solidFill>
                <a:srgbClr val="382B59"/>
              </a:solidFill>
            </a:ln>
            <a:effectLst>
              <a:outerShdw blurRad="381000" dist="63500" dir="5400000" algn="t" rotWithShape="0">
                <a:schemeClr val="bg1">
                  <a:lumMod val="50000"/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BA07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Freeform 33"/>
            <p:cNvSpPr>
              <a:spLocks noEditPoints="1"/>
            </p:cNvSpPr>
            <p:nvPr/>
          </p:nvSpPr>
          <p:spPr bwMode="auto">
            <a:xfrm>
              <a:off x="15508" y="3544"/>
              <a:ext cx="523" cy="278"/>
            </a:xfrm>
            <a:custGeom>
              <a:avLst/>
              <a:gdLst>
                <a:gd name="T0" fmla="*/ 0 w 212"/>
                <a:gd name="T1" fmla="*/ 112 h 112"/>
                <a:gd name="T2" fmla="*/ 192 w 212"/>
                <a:gd name="T3" fmla="*/ 112 h 112"/>
                <a:gd name="T4" fmla="*/ 192 w 212"/>
                <a:gd name="T5" fmla="*/ 20 h 112"/>
                <a:gd name="T6" fmla="*/ 0 w 212"/>
                <a:gd name="T7" fmla="*/ 20 h 112"/>
                <a:gd name="T8" fmla="*/ 0 w 212"/>
                <a:gd name="T9" fmla="*/ 112 h 112"/>
                <a:gd name="T10" fmla="*/ 184 w 212"/>
                <a:gd name="T11" fmla="*/ 104 h 112"/>
                <a:gd name="T12" fmla="*/ 168 w 212"/>
                <a:gd name="T13" fmla="*/ 104 h 112"/>
                <a:gd name="T14" fmla="*/ 184 w 212"/>
                <a:gd name="T15" fmla="*/ 88 h 112"/>
                <a:gd name="T16" fmla="*/ 184 w 212"/>
                <a:gd name="T17" fmla="*/ 104 h 112"/>
                <a:gd name="T18" fmla="*/ 184 w 212"/>
                <a:gd name="T19" fmla="*/ 28 h 112"/>
                <a:gd name="T20" fmla="*/ 184 w 212"/>
                <a:gd name="T21" fmla="*/ 44 h 112"/>
                <a:gd name="T22" fmla="*/ 168 w 212"/>
                <a:gd name="T23" fmla="*/ 28 h 112"/>
                <a:gd name="T24" fmla="*/ 184 w 212"/>
                <a:gd name="T25" fmla="*/ 28 h 112"/>
                <a:gd name="T26" fmla="*/ 8 w 212"/>
                <a:gd name="T27" fmla="*/ 28 h 112"/>
                <a:gd name="T28" fmla="*/ 24 w 212"/>
                <a:gd name="T29" fmla="*/ 28 h 112"/>
                <a:gd name="T30" fmla="*/ 8 w 212"/>
                <a:gd name="T31" fmla="*/ 44 h 112"/>
                <a:gd name="T32" fmla="*/ 8 w 212"/>
                <a:gd name="T33" fmla="*/ 28 h 112"/>
                <a:gd name="T34" fmla="*/ 8 w 212"/>
                <a:gd name="T35" fmla="*/ 52 h 112"/>
                <a:gd name="T36" fmla="*/ 32 w 212"/>
                <a:gd name="T37" fmla="*/ 28 h 112"/>
                <a:gd name="T38" fmla="*/ 160 w 212"/>
                <a:gd name="T39" fmla="*/ 28 h 112"/>
                <a:gd name="T40" fmla="*/ 184 w 212"/>
                <a:gd name="T41" fmla="*/ 52 h 112"/>
                <a:gd name="T42" fmla="*/ 184 w 212"/>
                <a:gd name="T43" fmla="*/ 80 h 112"/>
                <a:gd name="T44" fmla="*/ 160 w 212"/>
                <a:gd name="T45" fmla="*/ 104 h 112"/>
                <a:gd name="T46" fmla="*/ 32 w 212"/>
                <a:gd name="T47" fmla="*/ 104 h 112"/>
                <a:gd name="T48" fmla="*/ 8 w 212"/>
                <a:gd name="T49" fmla="*/ 80 h 112"/>
                <a:gd name="T50" fmla="*/ 8 w 212"/>
                <a:gd name="T51" fmla="*/ 52 h 112"/>
                <a:gd name="T52" fmla="*/ 8 w 212"/>
                <a:gd name="T53" fmla="*/ 88 h 112"/>
                <a:gd name="T54" fmla="*/ 24 w 212"/>
                <a:gd name="T55" fmla="*/ 104 h 112"/>
                <a:gd name="T56" fmla="*/ 8 w 212"/>
                <a:gd name="T57" fmla="*/ 104 h 112"/>
                <a:gd name="T58" fmla="*/ 8 w 212"/>
                <a:gd name="T59" fmla="*/ 88 h 112"/>
                <a:gd name="T60" fmla="*/ 24 w 212"/>
                <a:gd name="T61" fmla="*/ 0 h 112"/>
                <a:gd name="T62" fmla="*/ 24 w 212"/>
                <a:gd name="T63" fmla="*/ 8 h 112"/>
                <a:gd name="T64" fmla="*/ 204 w 212"/>
                <a:gd name="T65" fmla="*/ 8 h 112"/>
                <a:gd name="T66" fmla="*/ 204 w 212"/>
                <a:gd name="T67" fmla="*/ 88 h 112"/>
                <a:gd name="T68" fmla="*/ 212 w 212"/>
                <a:gd name="T69" fmla="*/ 88 h 112"/>
                <a:gd name="T70" fmla="*/ 212 w 212"/>
                <a:gd name="T71" fmla="*/ 0 h 112"/>
                <a:gd name="T72" fmla="*/ 24 w 212"/>
                <a:gd name="T73" fmla="*/ 0 h 112"/>
                <a:gd name="T74" fmla="*/ 98 w 212"/>
                <a:gd name="T75" fmla="*/ 92 h 112"/>
                <a:gd name="T76" fmla="*/ 124 w 212"/>
                <a:gd name="T77" fmla="*/ 66 h 112"/>
                <a:gd name="T78" fmla="*/ 98 w 212"/>
                <a:gd name="T79" fmla="*/ 40 h 112"/>
                <a:gd name="T80" fmla="*/ 72 w 212"/>
                <a:gd name="T81" fmla="*/ 66 h 112"/>
                <a:gd name="T82" fmla="*/ 98 w 212"/>
                <a:gd name="T83" fmla="*/ 92 h 112"/>
                <a:gd name="T84" fmla="*/ 98 w 212"/>
                <a:gd name="T85" fmla="*/ 48 h 112"/>
                <a:gd name="T86" fmla="*/ 116 w 212"/>
                <a:gd name="T87" fmla="*/ 66 h 112"/>
                <a:gd name="T88" fmla="*/ 98 w 212"/>
                <a:gd name="T89" fmla="*/ 84 h 112"/>
                <a:gd name="T90" fmla="*/ 80 w 212"/>
                <a:gd name="T91" fmla="*/ 66 h 112"/>
                <a:gd name="T92" fmla="*/ 98 w 212"/>
                <a:gd name="T93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2" h="112">
                  <a:moveTo>
                    <a:pt x="0" y="112"/>
                  </a:moveTo>
                  <a:cubicBezTo>
                    <a:pt x="192" y="112"/>
                    <a:pt x="192" y="112"/>
                    <a:pt x="192" y="112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112"/>
                  </a:lnTo>
                  <a:close/>
                  <a:moveTo>
                    <a:pt x="184" y="104"/>
                  </a:moveTo>
                  <a:cubicBezTo>
                    <a:pt x="168" y="104"/>
                    <a:pt x="168" y="104"/>
                    <a:pt x="168" y="104"/>
                  </a:cubicBezTo>
                  <a:cubicBezTo>
                    <a:pt x="170" y="96"/>
                    <a:pt x="176" y="90"/>
                    <a:pt x="184" y="88"/>
                  </a:cubicBezTo>
                  <a:lnTo>
                    <a:pt x="184" y="104"/>
                  </a:lnTo>
                  <a:close/>
                  <a:moveTo>
                    <a:pt x="184" y="28"/>
                  </a:moveTo>
                  <a:cubicBezTo>
                    <a:pt x="184" y="44"/>
                    <a:pt x="184" y="44"/>
                    <a:pt x="184" y="44"/>
                  </a:cubicBezTo>
                  <a:cubicBezTo>
                    <a:pt x="176" y="42"/>
                    <a:pt x="170" y="36"/>
                    <a:pt x="168" y="28"/>
                  </a:cubicBezTo>
                  <a:lnTo>
                    <a:pt x="184" y="28"/>
                  </a:lnTo>
                  <a:close/>
                  <a:moveTo>
                    <a:pt x="8" y="28"/>
                  </a:moveTo>
                  <a:cubicBezTo>
                    <a:pt x="24" y="28"/>
                    <a:pt x="24" y="28"/>
                    <a:pt x="24" y="28"/>
                  </a:cubicBezTo>
                  <a:cubicBezTo>
                    <a:pt x="22" y="36"/>
                    <a:pt x="16" y="42"/>
                    <a:pt x="8" y="44"/>
                  </a:cubicBezTo>
                  <a:lnTo>
                    <a:pt x="8" y="28"/>
                  </a:lnTo>
                  <a:close/>
                  <a:moveTo>
                    <a:pt x="8" y="52"/>
                  </a:moveTo>
                  <a:cubicBezTo>
                    <a:pt x="20" y="50"/>
                    <a:pt x="30" y="40"/>
                    <a:pt x="32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2" y="40"/>
                    <a:pt x="172" y="50"/>
                    <a:pt x="184" y="52"/>
                  </a:cubicBezTo>
                  <a:cubicBezTo>
                    <a:pt x="184" y="80"/>
                    <a:pt x="184" y="80"/>
                    <a:pt x="184" y="80"/>
                  </a:cubicBezTo>
                  <a:cubicBezTo>
                    <a:pt x="172" y="82"/>
                    <a:pt x="162" y="92"/>
                    <a:pt x="160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0" y="92"/>
                    <a:pt x="20" y="82"/>
                    <a:pt x="8" y="80"/>
                  </a:cubicBezTo>
                  <a:lnTo>
                    <a:pt x="8" y="52"/>
                  </a:lnTo>
                  <a:close/>
                  <a:moveTo>
                    <a:pt x="8" y="88"/>
                  </a:moveTo>
                  <a:cubicBezTo>
                    <a:pt x="16" y="90"/>
                    <a:pt x="22" y="96"/>
                    <a:pt x="24" y="104"/>
                  </a:cubicBezTo>
                  <a:cubicBezTo>
                    <a:pt x="8" y="104"/>
                    <a:pt x="8" y="104"/>
                    <a:pt x="8" y="104"/>
                  </a:cubicBezTo>
                  <a:lnTo>
                    <a:pt x="8" y="88"/>
                  </a:lnTo>
                  <a:close/>
                  <a:moveTo>
                    <a:pt x="24" y="0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88"/>
                    <a:pt x="204" y="88"/>
                    <a:pt x="204" y="88"/>
                  </a:cubicBezTo>
                  <a:cubicBezTo>
                    <a:pt x="212" y="88"/>
                    <a:pt x="212" y="88"/>
                    <a:pt x="212" y="88"/>
                  </a:cubicBezTo>
                  <a:cubicBezTo>
                    <a:pt x="212" y="0"/>
                    <a:pt x="212" y="0"/>
                    <a:pt x="212" y="0"/>
                  </a:cubicBezTo>
                  <a:lnTo>
                    <a:pt x="24" y="0"/>
                  </a:lnTo>
                  <a:close/>
                  <a:moveTo>
                    <a:pt x="98" y="92"/>
                  </a:moveTo>
                  <a:cubicBezTo>
                    <a:pt x="112" y="92"/>
                    <a:pt x="124" y="80"/>
                    <a:pt x="124" y="66"/>
                  </a:cubicBezTo>
                  <a:cubicBezTo>
                    <a:pt x="124" y="52"/>
                    <a:pt x="112" y="40"/>
                    <a:pt x="98" y="40"/>
                  </a:cubicBezTo>
                  <a:cubicBezTo>
                    <a:pt x="84" y="40"/>
                    <a:pt x="72" y="52"/>
                    <a:pt x="72" y="66"/>
                  </a:cubicBezTo>
                  <a:cubicBezTo>
                    <a:pt x="72" y="80"/>
                    <a:pt x="84" y="92"/>
                    <a:pt x="98" y="92"/>
                  </a:cubicBezTo>
                  <a:close/>
                  <a:moveTo>
                    <a:pt x="98" y="48"/>
                  </a:moveTo>
                  <a:cubicBezTo>
                    <a:pt x="108" y="48"/>
                    <a:pt x="116" y="56"/>
                    <a:pt x="116" y="66"/>
                  </a:cubicBezTo>
                  <a:cubicBezTo>
                    <a:pt x="116" y="76"/>
                    <a:pt x="108" y="84"/>
                    <a:pt x="98" y="84"/>
                  </a:cubicBezTo>
                  <a:cubicBezTo>
                    <a:pt x="88" y="84"/>
                    <a:pt x="80" y="76"/>
                    <a:pt x="80" y="66"/>
                  </a:cubicBezTo>
                  <a:cubicBezTo>
                    <a:pt x="80" y="56"/>
                    <a:pt x="88" y="48"/>
                    <a:pt x="98" y="48"/>
                  </a:cubicBezTo>
                  <a:close/>
                </a:path>
              </a:pathLst>
            </a:custGeom>
            <a:solidFill>
              <a:srgbClr val="382B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77215" y="5587365"/>
            <a:ext cx="3679190" cy="6451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Verdana" panose="020B0604030504040204" charset="0"/>
                <a:ea typeface="方正舒体" panose="02010601030101010101" pitchFamily="2" charset="-122"/>
                <a:sym typeface="+mn-ea"/>
              </a:rPr>
              <a:t>电脑端python程序show.py获取按键时间，将运动指令发送给小车。</a:t>
            </a:r>
          </a:p>
        </p:txBody>
      </p:sp>
      <p:sp>
        <p:nvSpPr>
          <p:cNvPr id="9" name="矩形 8"/>
          <p:cNvSpPr/>
          <p:nvPr/>
        </p:nvSpPr>
        <p:spPr>
          <a:xfrm>
            <a:off x="4578985" y="5587365"/>
            <a:ext cx="3355975" cy="6451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Verdana" panose="020B0604030504040204" charset="0"/>
                <a:ea typeface="方正舒体" panose="02010601030101010101" pitchFamily="2" charset="-122"/>
                <a:sym typeface="+mn-ea"/>
              </a:rPr>
              <a:t>小车获得超声传感器的读数，并且通过蓝牙传给电脑。</a:t>
            </a:r>
          </a:p>
        </p:txBody>
      </p:sp>
      <p:sp>
        <p:nvSpPr>
          <p:cNvPr id="12" name="矩形 11"/>
          <p:cNvSpPr/>
          <p:nvPr/>
        </p:nvSpPr>
        <p:spPr>
          <a:xfrm>
            <a:off x="8258175" y="5521008"/>
            <a:ext cx="3210560" cy="9220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Verdana" panose="020B0604030504040204" charset="0"/>
                <a:ea typeface="方正舒体" panose="02010601030101010101" pitchFamily="2" charset="-122"/>
                <a:sym typeface="+mn-ea"/>
              </a:rPr>
              <a:t>电脑获得小车获超声传感器的读数，并且在图形界面绘制障碍地图。</a:t>
            </a:r>
          </a:p>
        </p:txBody>
      </p:sp>
      <p:pic>
        <p:nvPicPr>
          <p:cNvPr id="5" name="图片 -21474826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560" y="307975"/>
            <a:ext cx="5380355" cy="16040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" name="文本框 22"/>
          <p:cNvSpPr txBox="1"/>
          <p:nvPr/>
        </p:nvSpPr>
        <p:spPr>
          <a:xfrm>
            <a:off x="453390" y="428625"/>
            <a:ext cx="45885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54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华文隶书" panose="02010800040101010101" charset="-122"/>
                <a:ea typeface="华文隶书" panose="02010800040101010101" charset="-122"/>
              </a:rPr>
              <a:t>绘制地图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430" y="1718945"/>
            <a:ext cx="9697720" cy="26435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585" y="539115"/>
            <a:ext cx="8442325" cy="563308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13690" y="143510"/>
            <a:ext cx="3019425" cy="6565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Arial" panose="020B0604020202020204" pitchFamily="34" charset="0"/>
              </a:rPr>
              <a:t>两种小直线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0" algn="l" fontAlgn="auto">
              <a:lnSpc>
                <a:spcPct val="130000"/>
              </a:lnSpc>
            </a:pPr>
            <a:r>
              <a:rPr sz="1600" dirty="0">
                <a:sym typeface="Arial" panose="020B0604020202020204" pitchFamily="34" charset="0"/>
              </a:rPr>
              <a:t>画布上所看到的连续轨迹实际上是由一段段小直线组成的</a:t>
            </a:r>
          </a:p>
          <a:p>
            <a:pPr indent="0" algn="l" fontAlgn="auto">
              <a:lnSpc>
                <a:spcPct val="130000"/>
              </a:lnSpc>
            </a:pPr>
            <a:r>
              <a:rPr sz="1600" dirty="0">
                <a:sym typeface="Arial" panose="020B0604020202020204" pitchFamily="34" charset="0"/>
              </a:rPr>
              <a:t>每一段小直线的绘制流程是首先找到小直线的起始点(x0,y0)，然后确定小直线的长度l和偏角a，通过l和a确定小直线的终点(x,y)，然后将(x0,y0)、(x,y)进行连接，然后将(x0,y0)赋值给(x,y)，进行下一段小直线的绘制。</a:t>
            </a:r>
          </a:p>
          <a:p>
            <a:pPr indent="0" algn="l" fontAlgn="auto">
              <a:lnSpc>
                <a:spcPct val="130000"/>
              </a:lnSpc>
            </a:pPr>
            <a:r>
              <a:rPr sz="1600" dirty="0">
                <a:sym typeface="Arial" panose="020B0604020202020204" pitchFamily="34" charset="0"/>
              </a:rPr>
              <a:t>直行的时候，</a:t>
            </a:r>
          </a:p>
          <a:p>
            <a:pPr indent="0" algn="l" fontAlgn="auto">
              <a:lnSpc>
                <a:spcPct val="130000"/>
              </a:lnSpc>
            </a:pPr>
            <a:r>
              <a:rPr sz="1600" dirty="0">
                <a:sym typeface="Arial" panose="020B0604020202020204" pitchFamily="34" charset="0"/>
              </a:rPr>
              <a:t>红色小直线与黑色小直线除了初始位置可能不同外，长度和偏角都相同；</a:t>
            </a:r>
          </a:p>
          <a:p>
            <a:pPr indent="0" algn="l" fontAlgn="auto">
              <a:lnSpc>
                <a:spcPct val="130000"/>
              </a:lnSpc>
            </a:pPr>
            <a:r>
              <a:rPr sz="1600" dirty="0">
                <a:sym typeface="Arial" panose="020B0604020202020204" pitchFamily="34" charset="0"/>
              </a:rPr>
              <a:t>转弯的时候，</a:t>
            </a:r>
          </a:p>
          <a:p>
            <a:pPr indent="0" algn="l" fontAlgn="auto">
              <a:lnSpc>
                <a:spcPct val="130000"/>
              </a:lnSpc>
            </a:pPr>
            <a:r>
              <a:rPr sz="1600" dirty="0" err="1">
                <a:sym typeface="Arial" panose="020B0604020202020204" pitchFamily="34" charset="0"/>
              </a:rPr>
              <a:t>红色小直线的长度除了与黑色小直线长度有关，还与蓝牙读入的超声传感器的数值有对应关系</a:t>
            </a:r>
            <a:r>
              <a:rPr sz="1600" dirty="0">
                <a:sym typeface="Arial" panose="020B0604020202020204" pitchFamily="34" charset="0"/>
              </a:rPr>
              <a:t>。</a:t>
            </a:r>
            <a:endParaRPr lang="en-US" altLang="zh-CN" sz="1600" dirty="0"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2"/>
          <p:cNvSpPr/>
          <p:nvPr/>
        </p:nvSpPr>
        <p:spPr bwMode="auto">
          <a:xfrm rot="20580000">
            <a:off x="5744845" y="4930140"/>
            <a:ext cx="789305" cy="1004570"/>
          </a:xfrm>
          <a:custGeom>
            <a:avLst/>
            <a:gdLst>
              <a:gd name="T0" fmla="*/ 21 w 310"/>
              <a:gd name="T1" fmla="*/ 394 h 394"/>
              <a:gd name="T2" fmla="*/ 42 w 310"/>
              <a:gd name="T3" fmla="*/ 377 h 394"/>
              <a:gd name="T4" fmla="*/ 255 w 310"/>
              <a:gd name="T5" fmla="*/ 48 h 394"/>
              <a:gd name="T6" fmla="*/ 277 w 310"/>
              <a:gd name="T7" fmla="*/ 40 h 394"/>
              <a:gd name="T8" fmla="*/ 231 w 310"/>
              <a:gd name="T9" fmla="*/ 0 h 394"/>
              <a:gd name="T10" fmla="*/ 222 w 310"/>
              <a:gd name="T11" fmla="*/ 61 h 394"/>
              <a:gd name="T12" fmla="*/ 244 w 310"/>
              <a:gd name="T13" fmla="*/ 52 h 394"/>
              <a:gd name="T14" fmla="*/ 42 w 310"/>
              <a:gd name="T15" fmla="*/ 366 h 394"/>
              <a:gd name="T16" fmla="*/ 21 w 310"/>
              <a:gd name="T17" fmla="*/ 351 h 394"/>
              <a:gd name="T18" fmla="*/ 0 w 310"/>
              <a:gd name="T19" fmla="*/ 373 h 394"/>
              <a:gd name="T20" fmla="*/ 21 w 310"/>
              <a:gd name="T21" fmla="*/ 394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0" h="394">
                <a:moveTo>
                  <a:pt x="21" y="394"/>
                </a:moveTo>
                <a:cubicBezTo>
                  <a:pt x="31" y="394"/>
                  <a:pt x="40" y="387"/>
                  <a:pt x="42" y="377"/>
                </a:cubicBezTo>
                <a:cubicBezTo>
                  <a:pt x="199" y="364"/>
                  <a:pt x="310" y="204"/>
                  <a:pt x="255" y="48"/>
                </a:cubicBezTo>
                <a:cubicBezTo>
                  <a:pt x="277" y="40"/>
                  <a:pt x="277" y="40"/>
                  <a:pt x="277" y="40"/>
                </a:cubicBezTo>
                <a:cubicBezTo>
                  <a:pt x="231" y="0"/>
                  <a:pt x="231" y="0"/>
                  <a:pt x="231" y="0"/>
                </a:cubicBezTo>
                <a:cubicBezTo>
                  <a:pt x="222" y="61"/>
                  <a:pt x="222" y="61"/>
                  <a:pt x="222" y="61"/>
                </a:cubicBezTo>
                <a:cubicBezTo>
                  <a:pt x="244" y="52"/>
                  <a:pt x="244" y="52"/>
                  <a:pt x="244" y="52"/>
                </a:cubicBezTo>
                <a:cubicBezTo>
                  <a:pt x="296" y="202"/>
                  <a:pt x="191" y="353"/>
                  <a:pt x="42" y="366"/>
                </a:cubicBezTo>
                <a:cubicBezTo>
                  <a:pt x="39" y="357"/>
                  <a:pt x="31" y="351"/>
                  <a:pt x="21" y="351"/>
                </a:cubicBezTo>
                <a:cubicBezTo>
                  <a:pt x="9" y="351"/>
                  <a:pt x="0" y="361"/>
                  <a:pt x="0" y="373"/>
                </a:cubicBezTo>
                <a:cubicBezTo>
                  <a:pt x="0" y="385"/>
                  <a:pt x="9" y="394"/>
                  <a:pt x="21" y="394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" name="椭圆 1"/>
          <p:cNvSpPr/>
          <p:nvPr/>
        </p:nvSpPr>
        <p:spPr>
          <a:xfrm>
            <a:off x="5102860" y="4836795"/>
            <a:ext cx="1062355" cy="1062355"/>
          </a:xfrm>
          <a:prstGeom prst="ellipse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5615305" y="3481070"/>
            <a:ext cx="1062355" cy="1062355"/>
          </a:xfrm>
          <a:prstGeom prst="ellipse">
            <a:avLst/>
          </a:prstGeom>
          <a:noFill/>
          <a:ln>
            <a:solidFill>
              <a:srgbClr val="382B5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382B5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22"/>
          <p:cNvSpPr/>
          <p:nvPr/>
        </p:nvSpPr>
        <p:spPr bwMode="auto">
          <a:xfrm rot="1020000" flipH="1">
            <a:off x="5232400" y="3632835"/>
            <a:ext cx="789305" cy="1004570"/>
          </a:xfrm>
          <a:custGeom>
            <a:avLst/>
            <a:gdLst>
              <a:gd name="T0" fmla="*/ 21 w 310"/>
              <a:gd name="T1" fmla="*/ 394 h 394"/>
              <a:gd name="T2" fmla="*/ 42 w 310"/>
              <a:gd name="T3" fmla="*/ 377 h 394"/>
              <a:gd name="T4" fmla="*/ 255 w 310"/>
              <a:gd name="T5" fmla="*/ 48 h 394"/>
              <a:gd name="T6" fmla="*/ 277 w 310"/>
              <a:gd name="T7" fmla="*/ 40 h 394"/>
              <a:gd name="T8" fmla="*/ 231 w 310"/>
              <a:gd name="T9" fmla="*/ 0 h 394"/>
              <a:gd name="T10" fmla="*/ 222 w 310"/>
              <a:gd name="T11" fmla="*/ 61 h 394"/>
              <a:gd name="T12" fmla="*/ 244 w 310"/>
              <a:gd name="T13" fmla="*/ 52 h 394"/>
              <a:gd name="T14" fmla="*/ 42 w 310"/>
              <a:gd name="T15" fmla="*/ 366 h 394"/>
              <a:gd name="T16" fmla="*/ 21 w 310"/>
              <a:gd name="T17" fmla="*/ 351 h 394"/>
              <a:gd name="T18" fmla="*/ 0 w 310"/>
              <a:gd name="T19" fmla="*/ 373 h 394"/>
              <a:gd name="T20" fmla="*/ 21 w 310"/>
              <a:gd name="T21" fmla="*/ 394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0" h="394">
                <a:moveTo>
                  <a:pt x="21" y="394"/>
                </a:moveTo>
                <a:cubicBezTo>
                  <a:pt x="31" y="394"/>
                  <a:pt x="40" y="387"/>
                  <a:pt x="42" y="377"/>
                </a:cubicBezTo>
                <a:cubicBezTo>
                  <a:pt x="199" y="364"/>
                  <a:pt x="310" y="204"/>
                  <a:pt x="255" y="48"/>
                </a:cubicBezTo>
                <a:cubicBezTo>
                  <a:pt x="277" y="40"/>
                  <a:pt x="277" y="40"/>
                  <a:pt x="277" y="40"/>
                </a:cubicBezTo>
                <a:cubicBezTo>
                  <a:pt x="231" y="0"/>
                  <a:pt x="231" y="0"/>
                  <a:pt x="231" y="0"/>
                </a:cubicBezTo>
                <a:cubicBezTo>
                  <a:pt x="222" y="61"/>
                  <a:pt x="222" y="61"/>
                  <a:pt x="222" y="61"/>
                </a:cubicBezTo>
                <a:cubicBezTo>
                  <a:pt x="244" y="52"/>
                  <a:pt x="244" y="52"/>
                  <a:pt x="244" y="52"/>
                </a:cubicBezTo>
                <a:cubicBezTo>
                  <a:pt x="296" y="202"/>
                  <a:pt x="191" y="353"/>
                  <a:pt x="42" y="366"/>
                </a:cubicBezTo>
                <a:cubicBezTo>
                  <a:pt x="39" y="357"/>
                  <a:pt x="31" y="351"/>
                  <a:pt x="21" y="351"/>
                </a:cubicBezTo>
                <a:cubicBezTo>
                  <a:pt x="9" y="351"/>
                  <a:pt x="0" y="361"/>
                  <a:pt x="0" y="373"/>
                </a:cubicBezTo>
                <a:cubicBezTo>
                  <a:pt x="0" y="385"/>
                  <a:pt x="9" y="394"/>
                  <a:pt x="21" y="394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椭圆 4"/>
          <p:cNvSpPr/>
          <p:nvPr/>
        </p:nvSpPr>
        <p:spPr>
          <a:xfrm>
            <a:off x="5020310" y="2275840"/>
            <a:ext cx="1062355" cy="1062355"/>
          </a:xfrm>
          <a:prstGeom prst="ellipse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22"/>
          <p:cNvSpPr/>
          <p:nvPr/>
        </p:nvSpPr>
        <p:spPr bwMode="auto">
          <a:xfrm rot="20580000">
            <a:off x="5685155" y="2369185"/>
            <a:ext cx="789305" cy="1004570"/>
          </a:xfrm>
          <a:custGeom>
            <a:avLst/>
            <a:gdLst>
              <a:gd name="T0" fmla="*/ 21 w 310"/>
              <a:gd name="T1" fmla="*/ 394 h 394"/>
              <a:gd name="T2" fmla="*/ 42 w 310"/>
              <a:gd name="T3" fmla="*/ 377 h 394"/>
              <a:gd name="T4" fmla="*/ 255 w 310"/>
              <a:gd name="T5" fmla="*/ 48 h 394"/>
              <a:gd name="T6" fmla="*/ 277 w 310"/>
              <a:gd name="T7" fmla="*/ 40 h 394"/>
              <a:gd name="T8" fmla="*/ 231 w 310"/>
              <a:gd name="T9" fmla="*/ 0 h 394"/>
              <a:gd name="T10" fmla="*/ 222 w 310"/>
              <a:gd name="T11" fmla="*/ 61 h 394"/>
              <a:gd name="T12" fmla="*/ 244 w 310"/>
              <a:gd name="T13" fmla="*/ 52 h 394"/>
              <a:gd name="T14" fmla="*/ 42 w 310"/>
              <a:gd name="T15" fmla="*/ 366 h 394"/>
              <a:gd name="T16" fmla="*/ 21 w 310"/>
              <a:gd name="T17" fmla="*/ 351 h 394"/>
              <a:gd name="T18" fmla="*/ 0 w 310"/>
              <a:gd name="T19" fmla="*/ 373 h 394"/>
              <a:gd name="T20" fmla="*/ 21 w 310"/>
              <a:gd name="T21" fmla="*/ 394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0" h="394">
                <a:moveTo>
                  <a:pt x="21" y="394"/>
                </a:moveTo>
                <a:cubicBezTo>
                  <a:pt x="31" y="394"/>
                  <a:pt x="40" y="387"/>
                  <a:pt x="42" y="377"/>
                </a:cubicBezTo>
                <a:cubicBezTo>
                  <a:pt x="199" y="364"/>
                  <a:pt x="310" y="204"/>
                  <a:pt x="255" y="48"/>
                </a:cubicBezTo>
                <a:cubicBezTo>
                  <a:pt x="277" y="40"/>
                  <a:pt x="277" y="40"/>
                  <a:pt x="277" y="40"/>
                </a:cubicBezTo>
                <a:cubicBezTo>
                  <a:pt x="231" y="0"/>
                  <a:pt x="231" y="0"/>
                  <a:pt x="231" y="0"/>
                </a:cubicBezTo>
                <a:cubicBezTo>
                  <a:pt x="222" y="61"/>
                  <a:pt x="222" y="61"/>
                  <a:pt x="222" y="61"/>
                </a:cubicBezTo>
                <a:cubicBezTo>
                  <a:pt x="244" y="52"/>
                  <a:pt x="244" y="52"/>
                  <a:pt x="244" y="52"/>
                </a:cubicBezTo>
                <a:cubicBezTo>
                  <a:pt x="296" y="202"/>
                  <a:pt x="191" y="353"/>
                  <a:pt x="42" y="366"/>
                </a:cubicBezTo>
                <a:cubicBezTo>
                  <a:pt x="39" y="357"/>
                  <a:pt x="31" y="351"/>
                  <a:pt x="21" y="351"/>
                </a:cubicBezTo>
                <a:cubicBezTo>
                  <a:pt x="9" y="351"/>
                  <a:pt x="0" y="361"/>
                  <a:pt x="0" y="373"/>
                </a:cubicBezTo>
                <a:cubicBezTo>
                  <a:pt x="0" y="385"/>
                  <a:pt x="9" y="394"/>
                  <a:pt x="21" y="394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5466080" y="900430"/>
            <a:ext cx="1062355" cy="1062355"/>
          </a:xfrm>
          <a:prstGeom prst="ellipse">
            <a:avLst/>
          </a:prstGeom>
          <a:noFill/>
          <a:ln>
            <a:solidFill>
              <a:srgbClr val="382B5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382B5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22"/>
          <p:cNvSpPr/>
          <p:nvPr/>
        </p:nvSpPr>
        <p:spPr bwMode="auto">
          <a:xfrm rot="1020000" flipH="1">
            <a:off x="5149850" y="1071245"/>
            <a:ext cx="789305" cy="1004570"/>
          </a:xfrm>
          <a:custGeom>
            <a:avLst/>
            <a:gdLst>
              <a:gd name="T0" fmla="*/ 21 w 310"/>
              <a:gd name="T1" fmla="*/ 394 h 394"/>
              <a:gd name="T2" fmla="*/ 42 w 310"/>
              <a:gd name="T3" fmla="*/ 377 h 394"/>
              <a:gd name="T4" fmla="*/ 255 w 310"/>
              <a:gd name="T5" fmla="*/ 48 h 394"/>
              <a:gd name="T6" fmla="*/ 277 w 310"/>
              <a:gd name="T7" fmla="*/ 40 h 394"/>
              <a:gd name="T8" fmla="*/ 231 w 310"/>
              <a:gd name="T9" fmla="*/ 0 h 394"/>
              <a:gd name="T10" fmla="*/ 222 w 310"/>
              <a:gd name="T11" fmla="*/ 61 h 394"/>
              <a:gd name="T12" fmla="*/ 244 w 310"/>
              <a:gd name="T13" fmla="*/ 52 h 394"/>
              <a:gd name="T14" fmla="*/ 42 w 310"/>
              <a:gd name="T15" fmla="*/ 366 h 394"/>
              <a:gd name="T16" fmla="*/ 21 w 310"/>
              <a:gd name="T17" fmla="*/ 351 h 394"/>
              <a:gd name="T18" fmla="*/ 0 w 310"/>
              <a:gd name="T19" fmla="*/ 373 h 394"/>
              <a:gd name="T20" fmla="*/ 21 w 310"/>
              <a:gd name="T21" fmla="*/ 394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0" h="394">
                <a:moveTo>
                  <a:pt x="21" y="394"/>
                </a:moveTo>
                <a:cubicBezTo>
                  <a:pt x="31" y="394"/>
                  <a:pt x="40" y="387"/>
                  <a:pt x="42" y="377"/>
                </a:cubicBezTo>
                <a:cubicBezTo>
                  <a:pt x="199" y="364"/>
                  <a:pt x="310" y="204"/>
                  <a:pt x="255" y="48"/>
                </a:cubicBezTo>
                <a:cubicBezTo>
                  <a:pt x="277" y="40"/>
                  <a:pt x="277" y="40"/>
                  <a:pt x="277" y="40"/>
                </a:cubicBezTo>
                <a:cubicBezTo>
                  <a:pt x="231" y="0"/>
                  <a:pt x="231" y="0"/>
                  <a:pt x="231" y="0"/>
                </a:cubicBezTo>
                <a:cubicBezTo>
                  <a:pt x="222" y="61"/>
                  <a:pt x="222" y="61"/>
                  <a:pt x="222" y="61"/>
                </a:cubicBezTo>
                <a:cubicBezTo>
                  <a:pt x="244" y="52"/>
                  <a:pt x="244" y="52"/>
                  <a:pt x="244" y="52"/>
                </a:cubicBezTo>
                <a:cubicBezTo>
                  <a:pt x="296" y="202"/>
                  <a:pt x="191" y="353"/>
                  <a:pt x="42" y="366"/>
                </a:cubicBezTo>
                <a:cubicBezTo>
                  <a:pt x="39" y="357"/>
                  <a:pt x="31" y="351"/>
                  <a:pt x="21" y="351"/>
                </a:cubicBezTo>
                <a:cubicBezTo>
                  <a:pt x="9" y="351"/>
                  <a:pt x="0" y="361"/>
                  <a:pt x="0" y="373"/>
                </a:cubicBezTo>
                <a:cubicBezTo>
                  <a:pt x="0" y="385"/>
                  <a:pt x="9" y="394"/>
                  <a:pt x="21" y="394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60" name="Freeform 35"/>
          <p:cNvSpPr>
            <a:spLocks noEditPoints="1"/>
          </p:cNvSpPr>
          <p:nvPr/>
        </p:nvSpPr>
        <p:spPr bwMode="auto">
          <a:xfrm>
            <a:off x="5855335" y="1289685"/>
            <a:ext cx="313055" cy="313055"/>
          </a:xfrm>
          <a:custGeom>
            <a:avLst/>
            <a:gdLst>
              <a:gd name="T0" fmla="*/ 90 w 184"/>
              <a:gd name="T1" fmla="*/ 156 h 184"/>
              <a:gd name="T2" fmla="*/ 94 w 184"/>
              <a:gd name="T3" fmla="*/ 156 h 184"/>
              <a:gd name="T4" fmla="*/ 96 w 184"/>
              <a:gd name="T5" fmla="*/ 154 h 184"/>
              <a:gd name="T6" fmla="*/ 96 w 184"/>
              <a:gd name="T7" fmla="*/ 62 h 184"/>
              <a:gd name="T8" fmla="*/ 94 w 184"/>
              <a:gd name="T9" fmla="*/ 60 h 184"/>
              <a:gd name="T10" fmla="*/ 90 w 184"/>
              <a:gd name="T11" fmla="*/ 60 h 184"/>
              <a:gd name="T12" fmla="*/ 88 w 184"/>
              <a:gd name="T13" fmla="*/ 62 h 184"/>
              <a:gd name="T14" fmla="*/ 88 w 184"/>
              <a:gd name="T15" fmla="*/ 154 h 184"/>
              <a:gd name="T16" fmla="*/ 90 w 184"/>
              <a:gd name="T17" fmla="*/ 156 h 184"/>
              <a:gd name="T18" fmla="*/ 182 w 184"/>
              <a:gd name="T19" fmla="*/ 32 h 184"/>
              <a:gd name="T20" fmla="*/ 132 w 184"/>
              <a:gd name="T21" fmla="*/ 32 h 184"/>
              <a:gd name="T22" fmla="*/ 132 w 184"/>
              <a:gd name="T23" fmla="*/ 16 h 184"/>
              <a:gd name="T24" fmla="*/ 116 w 184"/>
              <a:gd name="T25" fmla="*/ 0 h 184"/>
              <a:gd name="T26" fmla="*/ 68 w 184"/>
              <a:gd name="T27" fmla="*/ 0 h 184"/>
              <a:gd name="T28" fmla="*/ 52 w 184"/>
              <a:gd name="T29" fmla="*/ 16 h 184"/>
              <a:gd name="T30" fmla="*/ 52 w 184"/>
              <a:gd name="T31" fmla="*/ 32 h 184"/>
              <a:gd name="T32" fmla="*/ 2 w 184"/>
              <a:gd name="T33" fmla="*/ 32 h 184"/>
              <a:gd name="T34" fmla="*/ 0 w 184"/>
              <a:gd name="T35" fmla="*/ 34 h 184"/>
              <a:gd name="T36" fmla="*/ 0 w 184"/>
              <a:gd name="T37" fmla="*/ 38 h 184"/>
              <a:gd name="T38" fmla="*/ 2 w 184"/>
              <a:gd name="T39" fmla="*/ 40 h 184"/>
              <a:gd name="T40" fmla="*/ 24 w 184"/>
              <a:gd name="T41" fmla="*/ 40 h 184"/>
              <a:gd name="T42" fmla="*/ 32 w 184"/>
              <a:gd name="T43" fmla="*/ 168 h 184"/>
              <a:gd name="T44" fmla="*/ 48 w 184"/>
              <a:gd name="T45" fmla="*/ 184 h 184"/>
              <a:gd name="T46" fmla="*/ 136 w 184"/>
              <a:gd name="T47" fmla="*/ 184 h 184"/>
              <a:gd name="T48" fmla="*/ 152 w 184"/>
              <a:gd name="T49" fmla="*/ 168 h 184"/>
              <a:gd name="T50" fmla="*/ 160 w 184"/>
              <a:gd name="T51" fmla="*/ 40 h 184"/>
              <a:gd name="T52" fmla="*/ 182 w 184"/>
              <a:gd name="T53" fmla="*/ 40 h 184"/>
              <a:gd name="T54" fmla="*/ 184 w 184"/>
              <a:gd name="T55" fmla="*/ 38 h 184"/>
              <a:gd name="T56" fmla="*/ 184 w 184"/>
              <a:gd name="T57" fmla="*/ 34 h 184"/>
              <a:gd name="T58" fmla="*/ 182 w 184"/>
              <a:gd name="T59" fmla="*/ 32 h 184"/>
              <a:gd name="T60" fmla="*/ 60 w 184"/>
              <a:gd name="T61" fmla="*/ 16 h 184"/>
              <a:gd name="T62" fmla="*/ 68 w 184"/>
              <a:gd name="T63" fmla="*/ 8 h 184"/>
              <a:gd name="T64" fmla="*/ 116 w 184"/>
              <a:gd name="T65" fmla="*/ 8 h 184"/>
              <a:gd name="T66" fmla="*/ 124 w 184"/>
              <a:gd name="T67" fmla="*/ 16 h 184"/>
              <a:gd name="T68" fmla="*/ 124 w 184"/>
              <a:gd name="T69" fmla="*/ 32 h 184"/>
              <a:gd name="T70" fmla="*/ 60 w 184"/>
              <a:gd name="T71" fmla="*/ 32 h 184"/>
              <a:gd name="T72" fmla="*/ 60 w 184"/>
              <a:gd name="T73" fmla="*/ 16 h 184"/>
              <a:gd name="T74" fmla="*/ 144 w 184"/>
              <a:gd name="T75" fmla="*/ 162 h 184"/>
              <a:gd name="T76" fmla="*/ 130 w 184"/>
              <a:gd name="T77" fmla="*/ 176 h 184"/>
              <a:gd name="T78" fmla="*/ 54 w 184"/>
              <a:gd name="T79" fmla="*/ 176 h 184"/>
              <a:gd name="T80" fmla="*/ 40 w 184"/>
              <a:gd name="T81" fmla="*/ 162 h 184"/>
              <a:gd name="T82" fmla="*/ 32 w 184"/>
              <a:gd name="T83" fmla="*/ 40 h 184"/>
              <a:gd name="T84" fmla="*/ 152 w 184"/>
              <a:gd name="T85" fmla="*/ 40 h 184"/>
              <a:gd name="T86" fmla="*/ 144 w 184"/>
              <a:gd name="T87" fmla="*/ 162 h 184"/>
              <a:gd name="T88" fmla="*/ 62 w 184"/>
              <a:gd name="T89" fmla="*/ 156 h 184"/>
              <a:gd name="T90" fmla="*/ 66 w 184"/>
              <a:gd name="T91" fmla="*/ 156 h 184"/>
              <a:gd name="T92" fmla="*/ 68 w 184"/>
              <a:gd name="T93" fmla="*/ 154 h 184"/>
              <a:gd name="T94" fmla="*/ 68 w 184"/>
              <a:gd name="T95" fmla="*/ 62 h 184"/>
              <a:gd name="T96" fmla="*/ 66 w 184"/>
              <a:gd name="T97" fmla="*/ 60 h 184"/>
              <a:gd name="T98" fmla="*/ 62 w 184"/>
              <a:gd name="T99" fmla="*/ 60 h 184"/>
              <a:gd name="T100" fmla="*/ 60 w 184"/>
              <a:gd name="T101" fmla="*/ 62 h 184"/>
              <a:gd name="T102" fmla="*/ 60 w 184"/>
              <a:gd name="T103" fmla="*/ 154 h 184"/>
              <a:gd name="T104" fmla="*/ 62 w 184"/>
              <a:gd name="T105" fmla="*/ 156 h 184"/>
              <a:gd name="T106" fmla="*/ 118 w 184"/>
              <a:gd name="T107" fmla="*/ 156 h 184"/>
              <a:gd name="T108" fmla="*/ 122 w 184"/>
              <a:gd name="T109" fmla="*/ 156 h 184"/>
              <a:gd name="T110" fmla="*/ 124 w 184"/>
              <a:gd name="T111" fmla="*/ 154 h 184"/>
              <a:gd name="T112" fmla="*/ 124 w 184"/>
              <a:gd name="T113" fmla="*/ 62 h 184"/>
              <a:gd name="T114" fmla="*/ 122 w 184"/>
              <a:gd name="T115" fmla="*/ 60 h 184"/>
              <a:gd name="T116" fmla="*/ 118 w 184"/>
              <a:gd name="T117" fmla="*/ 60 h 184"/>
              <a:gd name="T118" fmla="*/ 116 w 184"/>
              <a:gd name="T119" fmla="*/ 62 h 184"/>
              <a:gd name="T120" fmla="*/ 116 w 184"/>
              <a:gd name="T121" fmla="*/ 154 h 184"/>
              <a:gd name="T122" fmla="*/ 118 w 184"/>
              <a:gd name="T123" fmla="*/ 15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84" h="184">
                <a:moveTo>
                  <a:pt x="90" y="156"/>
                </a:moveTo>
                <a:cubicBezTo>
                  <a:pt x="94" y="156"/>
                  <a:pt x="94" y="156"/>
                  <a:pt x="94" y="156"/>
                </a:cubicBezTo>
                <a:cubicBezTo>
                  <a:pt x="95" y="156"/>
                  <a:pt x="96" y="155"/>
                  <a:pt x="96" y="154"/>
                </a:cubicBezTo>
                <a:cubicBezTo>
                  <a:pt x="96" y="62"/>
                  <a:pt x="96" y="62"/>
                  <a:pt x="96" y="62"/>
                </a:cubicBezTo>
                <a:cubicBezTo>
                  <a:pt x="96" y="61"/>
                  <a:pt x="95" y="60"/>
                  <a:pt x="94" y="60"/>
                </a:cubicBezTo>
                <a:cubicBezTo>
                  <a:pt x="90" y="60"/>
                  <a:pt x="90" y="60"/>
                  <a:pt x="90" y="60"/>
                </a:cubicBezTo>
                <a:cubicBezTo>
                  <a:pt x="89" y="60"/>
                  <a:pt x="88" y="61"/>
                  <a:pt x="88" y="62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88" y="155"/>
                  <a:pt x="89" y="156"/>
                  <a:pt x="90" y="156"/>
                </a:cubicBezTo>
                <a:close/>
                <a:moveTo>
                  <a:pt x="182" y="32"/>
                </a:moveTo>
                <a:cubicBezTo>
                  <a:pt x="132" y="32"/>
                  <a:pt x="132" y="32"/>
                  <a:pt x="132" y="32"/>
                </a:cubicBezTo>
                <a:cubicBezTo>
                  <a:pt x="132" y="16"/>
                  <a:pt x="132" y="16"/>
                  <a:pt x="132" y="16"/>
                </a:cubicBezTo>
                <a:cubicBezTo>
                  <a:pt x="132" y="7"/>
                  <a:pt x="125" y="0"/>
                  <a:pt x="116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59" y="0"/>
                  <a:pt x="52" y="7"/>
                  <a:pt x="52" y="16"/>
                </a:cubicBezTo>
                <a:cubicBezTo>
                  <a:pt x="52" y="32"/>
                  <a:pt x="52" y="32"/>
                  <a:pt x="5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1" y="32"/>
                  <a:pt x="0" y="33"/>
                  <a:pt x="0" y="34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0"/>
                  <a:pt x="2" y="40"/>
                </a:cubicBezTo>
                <a:cubicBezTo>
                  <a:pt x="24" y="40"/>
                  <a:pt x="24" y="40"/>
                  <a:pt x="24" y="40"/>
                </a:cubicBezTo>
                <a:cubicBezTo>
                  <a:pt x="32" y="168"/>
                  <a:pt x="32" y="168"/>
                  <a:pt x="32" y="168"/>
                </a:cubicBezTo>
                <a:cubicBezTo>
                  <a:pt x="32" y="177"/>
                  <a:pt x="39" y="184"/>
                  <a:pt x="48" y="184"/>
                </a:cubicBezTo>
                <a:cubicBezTo>
                  <a:pt x="136" y="184"/>
                  <a:pt x="136" y="184"/>
                  <a:pt x="136" y="184"/>
                </a:cubicBezTo>
                <a:cubicBezTo>
                  <a:pt x="145" y="184"/>
                  <a:pt x="152" y="177"/>
                  <a:pt x="152" y="168"/>
                </a:cubicBezTo>
                <a:cubicBezTo>
                  <a:pt x="160" y="40"/>
                  <a:pt x="160" y="40"/>
                  <a:pt x="160" y="40"/>
                </a:cubicBezTo>
                <a:cubicBezTo>
                  <a:pt x="182" y="40"/>
                  <a:pt x="182" y="40"/>
                  <a:pt x="182" y="40"/>
                </a:cubicBezTo>
                <a:cubicBezTo>
                  <a:pt x="183" y="40"/>
                  <a:pt x="184" y="39"/>
                  <a:pt x="184" y="38"/>
                </a:cubicBezTo>
                <a:cubicBezTo>
                  <a:pt x="184" y="34"/>
                  <a:pt x="184" y="34"/>
                  <a:pt x="184" y="34"/>
                </a:cubicBezTo>
                <a:cubicBezTo>
                  <a:pt x="184" y="33"/>
                  <a:pt x="183" y="32"/>
                  <a:pt x="182" y="32"/>
                </a:cubicBezTo>
                <a:close/>
                <a:moveTo>
                  <a:pt x="60" y="16"/>
                </a:moveTo>
                <a:cubicBezTo>
                  <a:pt x="60" y="12"/>
                  <a:pt x="64" y="8"/>
                  <a:pt x="68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20" y="8"/>
                  <a:pt x="124" y="12"/>
                  <a:pt x="124" y="16"/>
                </a:cubicBezTo>
                <a:cubicBezTo>
                  <a:pt x="124" y="32"/>
                  <a:pt x="124" y="32"/>
                  <a:pt x="124" y="32"/>
                </a:cubicBezTo>
                <a:cubicBezTo>
                  <a:pt x="60" y="32"/>
                  <a:pt x="60" y="32"/>
                  <a:pt x="60" y="32"/>
                </a:cubicBezTo>
                <a:lnTo>
                  <a:pt x="60" y="16"/>
                </a:lnTo>
                <a:close/>
                <a:moveTo>
                  <a:pt x="144" y="162"/>
                </a:moveTo>
                <a:cubicBezTo>
                  <a:pt x="144" y="170"/>
                  <a:pt x="138" y="176"/>
                  <a:pt x="130" y="176"/>
                </a:cubicBezTo>
                <a:cubicBezTo>
                  <a:pt x="54" y="176"/>
                  <a:pt x="54" y="176"/>
                  <a:pt x="54" y="176"/>
                </a:cubicBezTo>
                <a:cubicBezTo>
                  <a:pt x="46" y="176"/>
                  <a:pt x="40" y="170"/>
                  <a:pt x="40" y="162"/>
                </a:cubicBezTo>
                <a:cubicBezTo>
                  <a:pt x="32" y="40"/>
                  <a:pt x="32" y="40"/>
                  <a:pt x="32" y="40"/>
                </a:cubicBezTo>
                <a:cubicBezTo>
                  <a:pt x="152" y="40"/>
                  <a:pt x="152" y="40"/>
                  <a:pt x="152" y="40"/>
                </a:cubicBezTo>
                <a:lnTo>
                  <a:pt x="144" y="162"/>
                </a:lnTo>
                <a:close/>
                <a:moveTo>
                  <a:pt x="62" y="156"/>
                </a:moveTo>
                <a:cubicBezTo>
                  <a:pt x="66" y="156"/>
                  <a:pt x="66" y="156"/>
                  <a:pt x="66" y="156"/>
                </a:cubicBezTo>
                <a:cubicBezTo>
                  <a:pt x="67" y="156"/>
                  <a:pt x="68" y="155"/>
                  <a:pt x="68" y="154"/>
                </a:cubicBezTo>
                <a:cubicBezTo>
                  <a:pt x="68" y="62"/>
                  <a:pt x="68" y="62"/>
                  <a:pt x="68" y="62"/>
                </a:cubicBezTo>
                <a:cubicBezTo>
                  <a:pt x="68" y="61"/>
                  <a:pt x="67" y="60"/>
                  <a:pt x="66" y="60"/>
                </a:cubicBezTo>
                <a:cubicBezTo>
                  <a:pt x="62" y="60"/>
                  <a:pt x="62" y="60"/>
                  <a:pt x="62" y="60"/>
                </a:cubicBezTo>
                <a:cubicBezTo>
                  <a:pt x="61" y="60"/>
                  <a:pt x="60" y="61"/>
                  <a:pt x="60" y="62"/>
                </a:cubicBezTo>
                <a:cubicBezTo>
                  <a:pt x="60" y="154"/>
                  <a:pt x="60" y="154"/>
                  <a:pt x="60" y="154"/>
                </a:cubicBezTo>
                <a:cubicBezTo>
                  <a:pt x="60" y="155"/>
                  <a:pt x="61" y="156"/>
                  <a:pt x="62" y="156"/>
                </a:cubicBezTo>
                <a:close/>
                <a:moveTo>
                  <a:pt x="118" y="156"/>
                </a:moveTo>
                <a:cubicBezTo>
                  <a:pt x="122" y="156"/>
                  <a:pt x="122" y="156"/>
                  <a:pt x="122" y="156"/>
                </a:cubicBezTo>
                <a:cubicBezTo>
                  <a:pt x="123" y="156"/>
                  <a:pt x="124" y="155"/>
                  <a:pt x="124" y="154"/>
                </a:cubicBezTo>
                <a:cubicBezTo>
                  <a:pt x="124" y="62"/>
                  <a:pt x="124" y="62"/>
                  <a:pt x="124" y="62"/>
                </a:cubicBezTo>
                <a:cubicBezTo>
                  <a:pt x="124" y="61"/>
                  <a:pt x="123" y="60"/>
                  <a:pt x="122" y="60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7" y="60"/>
                  <a:pt x="116" y="61"/>
                  <a:pt x="116" y="62"/>
                </a:cubicBezTo>
                <a:cubicBezTo>
                  <a:pt x="116" y="154"/>
                  <a:pt x="116" y="154"/>
                  <a:pt x="116" y="154"/>
                </a:cubicBezTo>
                <a:cubicBezTo>
                  <a:pt x="116" y="155"/>
                  <a:pt x="117" y="156"/>
                  <a:pt x="118" y="156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67" name="Freeform 42"/>
          <p:cNvSpPr>
            <a:spLocks noEditPoints="1"/>
          </p:cNvSpPr>
          <p:nvPr/>
        </p:nvSpPr>
        <p:spPr bwMode="auto">
          <a:xfrm>
            <a:off x="5420360" y="2665730"/>
            <a:ext cx="285750" cy="313055"/>
          </a:xfrm>
          <a:custGeom>
            <a:avLst/>
            <a:gdLst>
              <a:gd name="T0" fmla="*/ 74 w 168"/>
              <a:gd name="T1" fmla="*/ 88 h 184"/>
              <a:gd name="T2" fmla="*/ 76 w 168"/>
              <a:gd name="T3" fmla="*/ 82 h 184"/>
              <a:gd name="T4" fmla="*/ 34 w 168"/>
              <a:gd name="T5" fmla="*/ 80 h 184"/>
              <a:gd name="T6" fmla="*/ 32 w 168"/>
              <a:gd name="T7" fmla="*/ 86 h 184"/>
              <a:gd name="T8" fmla="*/ 34 w 168"/>
              <a:gd name="T9" fmla="*/ 68 h 184"/>
              <a:gd name="T10" fmla="*/ 76 w 168"/>
              <a:gd name="T11" fmla="*/ 66 h 184"/>
              <a:gd name="T12" fmla="*/ 74 w 168"/>
              <a:gd name="T13" fmla="*/ 60 h 184"/>
              <a:gd name="T14" fmla="*/ 32 w 168"/>
              <a:gd name="T15" fmla="*/ 62 h 184"/>
              <a:gd name="T16" fmla="*/ 34 w 168"/>
              <a:gd name="T17" fmla="*/ 68 h 184"/>
              <a:gd name="T18" fmla="*/ 74 w 168"/>
              <a:gd name="T19" fmla="*/ 48 h 184"/>
              <a:gd name="T20" fmla="*/ 76 w 168"/>
              <a:gd name="T21" fmla="*/ 42 h 184"/>
              <a:gd name="T22" fmla="*/ 34 w 168"/>
              <a:gd name="T23" fmla="*/ 40 h 184"/>
              <a:gd name="T24" fmla="*/ 32 w 168"/>
              <a:gd name="T25" fmla="*/ 46 h 184"/>
              <a:gd name="T26" fmla="*/ 32 w 168"/>
              <a:gd name="T27" fmla="*/ 114 h 184"/>
              <a:gd name="T28" fmla="*/ 34 w 168"/>
              <a:gd name="T29" fmla="*/ 120 h 184"/>
              <a:gd name="T30" fmla="*/ 136 w 168"/>
              <a:gd name="T31" fmla="*/ 118 h 184"/>
              <a:gd name="T32" fmla="*/ 134 w 168"/>
              <a:gd name="T33" fmla="*/ 112 h 184"/>
              <a:gd name="T34" fmla="*/ 32 w 168"/>
              <a:gd name="T35" fmla="*/ 114 h 184"/>
              <a:gd name="T36" fmla="*/ 168 w 168"/>
              <a:gd name="T37" fmla="*/ 44 h 184"/>
              <a:gd name="T38" fmla="*/ 163 w 168"/>
              <a:gd name="T39" fmla="*/ 38 h 184"/>
              <a:gd name="T40" fmla="*/ 124 w 168"/>
              <a:gd name="T41" fmla="*/ 0 h 184"/>
              <a:gd name="T42" fmla="*/ 16 w 168"/>
              <a:gd name="T43" fmla="*/ 0 h 184"/>
              <a:gd name="T44" fmla="*/ 0 w 168"/>
              <a:gd name="T45" fmla="*/ 168 h 184"/>
              <a:gd name="T46" fmla="*/ 152 w 168"/>
              <a:gd name="T47" fmla="*/ 184 h 184"/>
              <a:gd name="T48" fmla="*/ 168 w 168"/>
              <a:gd name="T49" fmla="*/ 52 h 184"/>
              <a:gd name="T50" fmla="*/ 168 w 168"/>
              <a:gd name="T51" fmla="*/ 51 h 184"/>
              <a:gd name="T52" fmla="*/ 158 w 168"/>
              <a:gd name="T53" fmla="*/ 43 h 184"/>
              <a:gd name="T54" fmla="*/ 132 w 168"/>
              <a:gd name="T55" fmla="*/ 44 h 184"/>
              <a:gd name="T56" fmla="*/ 124 w 168"/>
              <a:gd name="T57" fmla="*/ 9 h 184"/>
              <a:gd name="T58" fmla="*/ 152 w 168"/>
              <a:gd name="T59" fmla="*/ 176 h 184"/>
              <a:gd name="T60" fmla="*/ 8 w 168"/>
              <a:gd name="T61" fmla="*/ 168 h 184"/>
              <a:gd name="T62" fmla="*/ 16 w 168"/>
              <a:gd name="T63" fmla="*/ 8 h 184"/>
              <a:gd name="T64" fmla="*/ 123 w 168"/>
              <a:gd name="T65" fmla="*/ 8 h 184"/>
              <a:gd name="T66" fmla="*/ 116 w 168"/>
              <a:gd name="T67" fmla="*/ 36 h 184"/>
              <a:gd name="T68" fmla="*/ 160 w 168"/>
              <a:gd name="T69" fmla="*/ 52 h 184"/>
              <a:gd name="T70" fmla="*/ 160 w 168"/>
              <a:gd name="T71" fmla="*/ 44 h 184"/>
              <a:gd name="T72" fmla="*/ 160 w 168"/>
              <a:gd name="T73" fmla="*/ 44 h 184"/>
              <a:gd name="T74" fmla="*/ 34 w 168"/>
              <a:gd name="T75" fmla="*/ 136 h 184"/>
              <a:gd name="T76" fmla="*/ 32 w 168"/>
              <a:gd name="T77" fmla="*/ 142 h 184"/>
              <a:gd name="T78" fmla="*/ 134 w 168"/>
              <a:gd name="T79" fmla="*/ 144 h 184"/>
              <a:gd name="T80" fmla="*/ 136 w 168"/>
              <a:gd name="T81" fmla="*/ 13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" h="184">
                <a:moveTo>
                  <a:pt x="34" y="88"/>
                </a:moveTo>
                <a:cubicBezTo>
                  <a:pt x="74" y="88"/>
                  <a:pt x="74" y="88"/>
                  <a:pt x="74" y="88"/>
                </a:cubicBezTo>
                <a:cubicBezTo>
                  <a:pt x="75" y="88"/>
                  <a:pt x="76" y="87"/>
                  <a:pt x="76" y="86"/>
                </a:cubicBezTo>
                <a:cubicBezTo>
                  <a:pt x="76" y="82"/>
                  <a:pt x="76" y="82"/>
                  <a:pt x="76" y="82"/>
                </a:cubicBezTo>
                <a:cubicBezTo>
                  <a:pt x="76" y="81"/>
                  <a:pt x="75" y="80"/>
                  <a:pt x="74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3" y="80"/>
                  <a:pt x="32" y="81"/>
                  <a:pt x="32" y="82"/>
                </a:cubicBezTo>
                <a:cubicBezTo>
                  <a:pt x="32" y="86"/>
                  <a:pt x="32" y="86"/>
                  <a:pt x="32" y="86"/>
                </a:cubicBezTo>
                <a:cubicBezTo>
                  <a:pt x="32" y="87"/>
                  <a:pt x="33" y="88"/>
                  <a:pt x="34" y="88"/>
                </a:cubicBezTo>
                <a:close/>
                <a:moveTo>
                  <a:pt x="34" y="68"/>
                </a:moveTo>
                <a:cubicBezTo>
                  <a:pt x="74" y="68"/>
                  <a:pt x="74" y="68"/>
                  <a:pt x="74" y="68"/>
                </a:cubicBezTo>
                <a:cubicBezTo>
                  <a:pt x="75" y="68"/>
                  <a:pt x="76" y="67"/>
                  <a:pt x="76" y="66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1"/>
                  <a:pt x="75" y="60"/>
                  <a:pt x="74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3" y="60"/>
                  <a:pt x="32" y="61"/>
                  <a:pt x="32" y="62"/>
                </a:cubicBezTo>
                <a:cubicBezTo>
                  <a:pt x="32" y="66"/>
                  <a:pt x="32" y="66"/>
                  <a:pt x="32" y="66"/>
                </a:cubicBezTo>
                <a:cubicBezTo>
                  <a:pt x="32" y="67"/>
                  <a:pt x="33" y="68"/>
                  <a:pt x="34" y="68"/>
                </a:cubicBezTo>
                <a:close/>
                <a:moveTo>
                  <a:pt x="34" y="48"/>
                </a:moveTo>
                <a:cubicBezTo>
                  <a:pt x="74" y="48"/>
                  <a:pt x="74" y="48"/>
                  <a:pt x="74" y="48"/>
                </a:cubicBezTo>
                <a:cubicBezTo>
                  <a:pt x="75" y="48"/>
                  <a:pt x="76" y="47"/>
                  <a:pt x="76" y="46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1"/>
                  <a:pt x="75" y="40"/>
                  <a:pt x="74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33" y="40"/>
                  <a:pt x="32" y="41"/>
                  <a:pt x="32" y="42"/>
                </a:cubicBezTo>
                <a:cubicBezTo>
                  <a:pt x="32" y="46"/>
                  <a:pt x="32" y="46"/>
                  <a:pt x="32" y="46"/>
                </a:cubicBezTo>
                <a:cubicBezTo>
                  <a:pt x="32" y="47"/>
                  <a:pt x="33" y="48"/>
                  <a:pt x="34" y="48"/>
                </a:cubicBezTo>
                <a:close/>
                <a:moveTo>
                  <a:pt x="32" y="114"/>
                </a:moveTo>
                <a:cubicBezTo>
                  <a:pt x="32" y="118"/>
                  <a:pt x="32" y="118"/>
                  <a:pt x="32" y="118"/>
                </a:cubicBezTo>
                <a:cubicBezTo>
                  <a:pt x="32" y="119"/>
                  <a:pt x="33" y="120"/>
                  <a:pt x="34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5" y="120"/>
                  <a:pt x="136" y="119"/>
                  <a:pt x="136" y="118"/>
                </a:cubicBezTo>
                <a:cubicBezTo>
                  <a:pt x="136" y="114"/>
                  <a:pt x="136" y="114"/>
                  <a:pt x="136" y="114"/>
                </a:cubicBezTo>
                <a:cubicBezTo>
                  <a:pt x="136" y="113"/>
                  <a:pt x="135" y="112"/>
                  <a:pt x="134" y="112"/>
                </a:cubicBezTo>
                <a:cubicBezTo>
                  <a:pt x="34" y="112"/>
                  <a:pt x="34" y="112"/>
                  <a:pt x="34" y="112"/>
                </a:cubicBezTo>
                <a:cubicBezTo>
                  <a:pt x="33" y="112"/>
                  <a:pt x="32" y="113"/>
                  <a:pt x="32" y="114"/>
                </a:cubicBezTo>
                <a:close/>
                <a:moveTo>
                  <a:pt x="168" y="51"/>
                </a:moveTo>
                <a:cubicBezTo>
                  <a:pt x="168" y="44"/>
                  <a:pt x="168" y="44"/>
                  <a:pt x="168" y="44"/>
                </a:cubicBezTo>
                <a:cubicBezTo>
                  <a:pt x="164" y="40"/>
                  <a:pt x="164" y="40"/>
                  <a:pt x="164" y="40"/>
                </a:cubicBezTo>
                <a:cubicBezTo>
                  <a:pt x="164" y="39"/>
                  <a:pt x="164" y="38"/>
                  <a:pt x="163" y="38"/>
                </a:cubicBezTo>
                <a:cubicBezTo>
                  <a:pt x="127" y="1"/>
                  <a:pt x="127" y="1"/>
                  <a:pt x="127" y="1"/>
                </a:cubicBezTo>
                <a:cubicBezTo>
                  <a:pt x="126" y="0"/>
                  <a:pt x="125" y="0"/>
                  <a:pt x="124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7"/>
                  <a:pt x="7" y="184"/>
                  <a:pt x="16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61" y="184"/>
                  <a:pt x="168" y="177"/>
                  <a:pt x="168" y="168"/>
                </a:cubicBezTo>
                <a:cubicBezTo>
                  <a:pt x="168" y="52"/>
                  <a:pt x="168" y="52"/>
                  <a:pt x="168" y="52"/>
                </a:cubicBezTo>
                <a:cubicBezTo>
                  <a:pt x="168" y="52"/>
                  <a:pt x="168" y="52"/>
                  <a:pt x="168" y="52"/>
                </a:cubicBezTo>
                <a:lnTo>
                  <a:pt x="168" y="51"/>
                </a:lnTo>
                <a:close/>
                <a:moveTo>
                  <a:pt x="124" y="9"/>
                </a:moveTo>
                <a:cubicBezTo>
                  <a:pt x="158" y="43"/>
                  <a:pt x="158" y="43"/>
                  <a:pt x="158" y="43"/>
                </a:cubicBezTo>
                <a:cubicBezTo>
                  <a:pt x="158" y="44"/>
                  <a:pt x="158" y="44"/>
                  <a:pt x="159" y="44"/>
                </a:cubicBezTo>
                <a:cubicBezTo>
                  <a:pt x="132" y="44"/>
                  <a:pt x="132" y="44"/>
                  <a:pt x="132" y="44"/>
                </a:cubicBezTo>
                <a:cubicBezTo>
                  <a:pt x="128" y="44"/>
                  <a:pt x="124" y="40"/>
                  <a:pt x="124" y="36"/>
                </a:cubicBezTo>
                <a:lnTo>
                  <a:pt x="124" y="9"/>
                </a:lnTo>
                <a:close/>
                <a:moveTo>
                  <a:pt x="160" y="168"/>
                </a:moveTo>
                <a:cubicBezTo>
                  <a:pt x="160" y="172"/>
                  <a:pt x="156" y="176"/>
                  <a:pt x="152" y="176"/>
                </a:cubicBezTo>
                <a:cubicBezTo>
                  <a:pt x="16" y="176"/>
                  <a:pt x="16" y="176"/>
                  <a:pt x="16" y="176"/>
                </a:cubicBezTo>
                <a:cubicBezTo>
                  <a:pt x="12" y="176"/>
                  <a:pt x="8" y="172"/>
                  <a:pt x="8" y="1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8"/>
                  <a:pt x="123" y="8"/>
                  <a:pt x="123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6" y="45"/>
                  <a:pt x="123" y="52"/>
                  <a:pt x="132" y="52"/>
                </a:cubicBezTo>
                <a:cubicBezTo>
                  <a:pt x="160" y="52"/>
                  <a:pt x="160" y="52"/>
                  <a:pt x="160" y="52"/>
                </a:cubicBezTo>
                <a:lnTo>
                  <a:pt x="160" y="168"/>
                </a:lnTo>
                <a:close/>
                <a:moveTo>
                  <a:pt x="160" y="44"/>
                </a:moveTo>
                <a:cubicBezTo>
                  <a:pt x="159" y="44"/>
                  <a:pt x="159" y="44"/>
                  <a:pt x="159" y="44"/>
                </a:cubicBezTo>
                <a:cubicBezTo>
                  <a:pt x="159" y="44"/>
                  <a:pt x="160" y="44"/>
                  <a:pt x="160" y="44"/>
                </a:cubicBezTo>
                <a:close/>
                <a:moveTo>
                  <a:pt x="134" y="136"/>
                </a:moveTo>
                <a:cubicBezTo>
                  <a:pt x="34" y="136"/>
                  <a:pt x="34" y="136"/>
                  <a:pt x="34" y="136"/>
                </a:cubicBezTo>
                <a:cubicBezTo>
                  <a:pt x="33" y="136"/>
                  <a:pt x="32" y="137"/>
                  <a:pt x="32" y="138"/>
                </a:cubicBezTo>
                <a:cubicBezTo>
                  <a:pt x="32" y="142"/>
                  <a:pt x="32" y="142"/>
                  <a:pt x="32" y="142"/>
                </a:cubicBezTo>
                <a:cubicBezTo>
                  <a:pt x="32" y="143"/>
                  <a:pt x="33" y="144"/>
                  <a:pt x="34" y="144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3"/>
                  <a:pt x="136" y="142"/>
                </a:cubicBezTo>
                <a:cubicBezTo>
                  <a:pt x="136" y="138"/>
                  <a:pt x="136" y="138"/>
                  <a:pt x="136" y="138"/>
                </a:cubicBezTo>
                <a:cubicBezTo>
                  <a:pt x="136" y="137"/>
                  <a:pt x="135" y="136"/>
                  <a:pt x="134" y="1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516245" y="5233670"/>
            <a:ext cx="327025" cy="328295"/>
            <a:chOff x="17353" y="5881"/>
            <a:chExt cx="1135" cy="1138"/>
          </a:xfrm>
          <a:solidFill>
            <a:schemeClr val="bg1"/>
          </a:solidFill>
        </p:grpSpPr>
        <p:sp>
          <p:nvSpPr>
            <p:cNvPr id="139" name="Freeform 177"/>
            <p:cNvSpPr/>
            <p:nvPr/>
          </p:nvSpPr>
          <p:spPr bwMode="auto">
            <a:xfrm>
              <a:off x="17353" y="5881"/>
              <a:ext cx="898" cy="1138"/>
            </a:xfrm>
            <a:custGeom>
              <a:avLst/>
              <a:gdLst>
                <a:gd name="T0" fmla="*/ 148 w 152"/>
                <a:gd name="T1" fmla="*/ 192 h 192"/>
                <a:gd name="T2" fmla="*/ 4 w 152"/>
                <a:gd name="T3" fmla="*/ 192 h 192"/>
                <a:gd name="T4" fmla="*/ 0 w 152"/>
                <a:gd name="T5" fmla="*/ 188 h 192"/>
                <a:gd name="T6" fmla="*/ 0 w 152"/>
                <a:gd name="T7" fmla="*/ 4 h 192"/>
                <a:gd name="T8" fmla="*/ 4 w 152"/>
                <a:gd name="T9" fmla="*/ 0 h 192"/>
                <a:gd name="T10" fmla="*/ 148 w 152"/>
                <a:gd name="T11" fmla="*/ 0 h 192"/>
                <a:gd name="T12" fmla="*/ 152 w 152"/>
                <a:gd name="T13" fmla="*/ 4 h 192"/>
                <a:gd name="T14" fmla="*/ 152 w 152"/>
                <a:gd name="T15" fmla="*/ 80 h 192"/>
                <a:gd name="T16" fmla="*/ 148 w 152"/>
                <a:gd name="T17" fmla="*/ 84 h 192"/>
                <a:gd name="T18" fmla="*/ 144 w 152"/>
                <a:gd name="T19" fmla="*/ 80 h 192"/>
                <a:gd name="T20" fmla="*/ 144 w 152"/>
                <a:gd name="T21" fmla="*/ 8 h 192"/>
                <a:gd name="T22" fmla="*/ 8 w 152"/>
                <a:gd name="T23" fmla="*/ 8 h 192"/>
                <a:gd name="T24" fmla="*/ 8 w 152"/>
                <a:gd name="T25" fmla="*/ 184 h 192"/>
                <a:gd name="T26" fmla="*/ 144 w 152"/>
                <a:gd name="T27" fmla="*/ 184 h 192"/>
                <a:gd name="T28" fmla="*/ 144 w 152"/>
                <a:gd name="T29" fmla="*/ 164 h 192"/>
                <a:gd name="T30" fmla="*/ 148 w 152"/>
                <a:gd name="T31" fmla="*/ 160 h 192"/>
                <a:gd name="T32" fmla="*/ 152 w 152"/>
                <a:gd name="T33" fmla="*/ 164 h 192"/>
                <a:gd name="T34" fmla="*/ 152 w 152"/>
                <a:gd name="T35" fmla="*/ 188 h 192"/>
                <a:gd name="T36" fmla="*/ 148 w 1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192">
                  <a:moveTo>
                    <a:pt x="148" y="192"/>
                  </a:moveTo>
                  <a:cubicBezTo>
                    <a:pt x="4" y="192"/>
                    <a:pt x="4" y="192"/>
                    <a:pt x="4" y="192"/>
                  </a:cubicBezTo>
                  <a:cubicBezTo>
                    <a:pt x="2" y="192"/>
                    <a:pt x="0" y="190"/>
                    <a:pt x="0" y="1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80"/>
                    <a:pt x="152" y="80"/>
                    <a:pt x="152" y="80"/>
                  </a:cubicBezTo>
                  <a:cubicBezTo>
                    <a:pt x="152" y="82"/>
                    <a:pt x="150" y="84"/>
                    <a:pt x="148" y="84"/>
                  </a:cubicBezTo>
                  <a:cubicBezTo>
                    <a:pt x="146" y="84"/>
                    <a:pt x="144" y="82"/>
                    <a:pt x="144" y="80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64"/>
                    <a:pt x="144" y="164"/>
                    <a:pt x="144" y="164"/>
                  </a:cubicBezTo>
                  <a:cubicBezTo>
                    <a:pt x="144" y="162"/>
                    <a:pt x="146" y="160"/>
                    <a:pt x="148" y="160"/>
                  </a:cubicBezTo>
                  <a:cubicBezTo>
                    <a:pt x="150" y="160"/>
                    <a:pt x="152" y="162"/>
                    <a:pt x="152" y="164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2" y="190"/>
                    <a:pt x="150" y="192"/>
                    <a:pt x="14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78"/>
            <p:cNvSpPr/>
            <p:nvPr/>
          </p:nvSpPr>
          <p:spPr bwMode="auto">
            <a:xfrm>
              <a:off x="17448" y="5976"/>
              <a:ext cx="710" cy="758"/>
            </a:xfrm>
            <a:custGeom>
              <a:avLst/>
              <a:gdLst>
                <a:gd name="T0" fmla="*/ 76 w 120"/>
                <a:gd name="T1" fmla="*/ 128 h 128"/>
                <a:gd name="T2" fmla="*/ 4 w 120"/>
                <a:gd name="T3" fmla="*/ 128 h 128"/>
                <a:gd name="T4" fmla="*/ 0 w 120"/>
                <a:gd name="T5" fmla="*/ 124 h 128"/>
                <a:gd name="T6" fmla="*/ 0 w 120"/>
                <a:gd name="T7" fmla="*/ 4 h 128"/>
                <a:gd name="T8" fmla="*/ 4 w 120"/>
                <a:gd name="T9" fmla="*/ 0 h 128"/>
                <a:gd name="T10" fmla="*/ 116 w 120"/>
                <a:gd name="T11" fmla="*/ 0 h 128"/>
                <a:gd name="T12" fmla="*/ 120 w 120"/>
                <a:gd name="T13" fmla="*/ 4 h 128"/>
                <a:gd name="T14" fmla="*/ 120 w 120"/>
                <a:gd name="T15" fmla="*/ 72 h 128"/>
                <a:gd name="T16" fmla="*/ 116 w 120"/>
                <a:gd name="T17" fmla="*/ 76 h 128"/>
                <a:gd name="T18" fmla="*/ 112 w 120"/>
                <a:gd name="T19" fmla="*/ 72 h 128"/>
                <a:gd name="T20" fmla="*/ 112 w 120"/>
                <a:gd name="T21" fmla="*/ 8 h 128"/>
                <a:gd name="T22" fmla="*/ 8 w 120"/>
                <a:gd name="T23" fmla="*/ 8 h 128"/>
                <a:gd name="T24" fmla="*/ 8 w 120"/>
                <a:gd name="T25" fmla="*/ 120 h 128"/>
                <a:gd name="T26" fmla="*/ 76 w 120"/>
                <a:gd name="T27" fmla="*/ 120 h 128"/>
                <a:gd name="T28" fmla="*/ 80 w 120"/>
                <a:gd name="T29" fmla="*/ 124 h 128"/>
                <a:gd name="T30" fmla="*/ 76 w 120"/>
                <a:gd name="T3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28">
                  <a:moveTo>
                    <a:pt x="76" y="128"/>
                  </a:moveTo>
                  <a:cubicBezTo>
                    <a:pt x="4" y="128"/>
                    <a:pt x="4" y="128"/>
                    <a:pt x="4" y="128"/>
                  </a:cubicBezTo>
                  <a:cubicBezTo>
                    <a:pt x="2" y="128"/>
                    <a:pt x="0" y="126"/>
                    <a:pt x="0" y="1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20" y="74"/>
                    <a:pt x="118" y="76"/>
                    <a:pt x="116" y="76"/>
                  </a:cubicBezTo>
                  <a:cubicBezTo>
                    <a:pt x="114" y="76"/>
                    <a:pt x="112" y="74"/>
                    <a:pt x="112" y="72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8" y="120"/>
                    <a:pt x="80" y="122"/>
                    <a:pt x="80" y="124"/>
                  </a:cubicBezTo>
                  <a:cubicBezTo>
                    <a:pt x="80" y="126"/>
                    <a:pt x="78" y="128"/>
                    <a:pt x="76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79"/>
            <p:cNvSpPr>
              <a:spLocks noEditPoints="1"/>
            </p:cNvSpPr>
            <p:nvPr/>
          </p:nvSpPr>
          <p:spPr bwMode="auto">
            <a:xfrm>
              <a:off x="17731" y="6781"/>
              <a:ext cx="143" cy="143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180"/>
            <p:cNvSpPr>
              <a:spLocks noEditPoints="1"/>
            </p:cNvSpPr>
            <p:nvPr/>
          </p:nvSpPr>
          <p:spPr bwMode="auto">
            <a:xfrm>
              <a:off x="17786" y="6314"/>
              <a:ext cx="703" cy="563"/>
            </a:xfrm>
            <a:custGeom>
              <a:avLst/>
              <a:gdLst>
                <a:gd name="T0" fmla="*/ 5 w 119"/>
                <a:gd name="T1" fmla="*/ 5 h 95"/>
                <a:gd name="T2" fmla="*/ 112 w 119"/>
                <a:gd name="T3" fmla="*/ 27 h 95"/>
                <a:gd name="T4" fmla="*/ 24 w 119"/>
                <a:gd name="T5" fmla="*/ 67 h 95"/>
                <a:gd name="T6" fmla="*/ 83 w 119"/>
                <a:gd name="T7" fmla="*/ 11 h 95"/>
                <a:gd name="T8" fmla="*/ 62 w 119"/>
                <a:gd name="T9" fmla="*/ 23 h 95"/>
                <a:gd name="T10" fmla="*/ 63 w 119"/>
                <a:gd name="T11" fmla="*/ 24 h 95"/>
                <a:gd name="T12" fmla="*/ 63 w 119"/>
                <a:gd name="T13" fmla="*/ 24 h 95"/>
                <a:gd name="T14" fmla="*/ 63 w 119"/>
                <a:gd name="T15" fmla="*/ 25 h 95"/>
                <a:gd name="T16" fmla="*/ 63 w 119"/>
                <a:gd name="T17" fmla="*/ 25 h 95"/>
                <a:gd name="T18" fmla="*/ 63 w 119"/>
                <a:gd name="T19" fmla="*/ 25 h 95"/>
                <a:gd name="T20" fmla="*/ 63 w 119"/>
                <a:gd name="T21" fmla="*/ 25 h 95"/>
                <a:gd name="T22" fmla="*/ 63 w 119"/>
                <a:gd name="T23" fmla="*/ 25 h 95"/>
                <a:gd name="T24" fmla="*/ 63 w 119"/>
                <a:gd name="T25" fmla="*/ 25 h 95"/>
                <a:gd name="T26" fmla="*/ 63 w 119"/>
                <a:gd name="T27" fmla="*/ 25 h 95"/>
                <a:gd name="T28" fmla="*/ 63 w 119"/>
                <a:gd name="T29" fmla="*/ 25 h 95"/>
                <a:gd name="T30" fmla="*/ 63 w 119"/>
                <a:gd name="T31" fmla="*/ 25 h 95"/>
                <a:gd name="T32" fmla="*/ 63 w 119"/>
                <a:gd name="T33" fmla="*/ 25 h 95"/>
                <a:gd name="T34" fmla="*/ 63 w 119"/>
                <a:gd name="T35" fmla="*/ 25 h 95"/>
                <a:gd name="T36" fmla="*/ 63 w 119"/>
                <a:gd name="T37" fmla="*/ 25 h 95"/>
                <a:gd name="T38" fmla="*/ 63 w 119"/>
                <a:gd name="T39" fmla="*/ 25 h 95"/>
                <a:gd name="T40" fmla="*/ 63 w 119"/>
                <a:gd name="T41" fmla="*/ 29 h 95"/>
                <a:gd name="T42" fmla="*/ 62 w 119"/>
                <a:gd name="T43" fmla="*/ 27 h 95"/>
                <a:gd name="T44" fmla="*/ 62 w 119"/>
                <a:gd name="T45" fmla="*/ 29 h 95"/>
                <a:gd name="T46" fmla="*/ 58 w 119"/>
                <a:gd name="T47" fmla="*/ 31 h 95"/>
                <a:gd name="T48" fmla="*/ 58 w 119"/>
                <a:gd name="T49" fmla="*/ 31 h 95"/>
                <a:gd name="T50" fmla="*/ 58 w 119"/>
                <a:gd name="T51" fmla="*/ 31 h 95"/>
                <a:gd name="T52" fmla="*/ 58 w 119"/>
                <a:gd name="T53" fmla="*/ 31 h 95"/>
                <a:gd name="T54" fmla="*/ 58 w 119"/>
                <a:gd name="T55" fmla="*/ 31 h 95"/>
                <a:gd name="T56" fmla="*/ 58 w 119"/>
                <a:gd name="T57" fmla="*/ 31 h 95"/>
                <a:gd name="T58" fmla="*/ 58 w 119"/>
                <a:gd name="T59" fmla="*/ 31 h 95"/>
                <a:gd name="T60" fmla="*/ 57 w 119"/>
                <a:gd name="T61" fmla="*/ 31 h 95"/>
                <a:gd name="T62" fmla="*/ 57 w 119"/>
                <a:gd name="T63" fmla="*/ 31 h 95"/>
                <a:gd name="T64" fmla="*/ 47 w 119"/>
                <a:gd name="T65" fmla="*/ 25 h 95"/>
                <a:gd name="T66" fmla="*/ 47 w 119"/>
                <a:gd name="T67" fmla="*/ 31 h 95"/>
                <a:gd name="T68" fmla="*/ 47 w 119"/>
                <a:gd name="T69" fmla="*/ 31 h 95"/>
                <a:gd name="T70" fmla="*/ 47 w 119"/>
                <a:gd name="T71" fmla="*/ 31 h 95"/>
                <a:gd name="T72" fmla="*/ 47 w 119"/>
                <a:gd name="T73" fmla="*/ 31 h 95"/>
                <a:gd name="T74" fmla="*/ 47 w 119"/>
                <a:gd name="T75" fmla="*/ 31 h 95"/>
                <a:gd name="T76" fmla="*/ 47 w 119"/>
                <a:gd name="T77" fmla="*/ 31 h 95"/>
                <a:gd name="T78" fmla="*/ 47 w 119"/>
                <a:gd name="T79" fmla="*/ 31 h 95"/>
                <a:gd name="T80" fmla="*/ 47 w 119"/>
                <a:gd name="T81" fmla="*/ 31 h 95"/>
                <a:gd name="T82" fmla="*/ 47 w 119"/>
                <a:gd name="T83" fmla="*/ 32 h 95"/>
                <a:gd name="T84" fmla="*/ 47 w 119"/>
                <a:gd name="T85" fmla="*/ 32 h 95"/>
                <a:gd name="T86" fmla="*/ 47 w 119"/>
                <a:gd name="T87" fmla="*/ 32 h 95"/>
                <a:gd name="T88" fmla="*/ 47 w 119"/>
                <a:gd name="T89" fmla="*/ 32 h 95"/>
                <a:gd name="T90" fmla="*/ 47 w 119"/>
                <a:gd name="T91" fmla="*/ 32 h 95"/>
                <a:gd name="T92" fmla="*/ 47 w 119"/>
                <a:gd name="T93" fmla="*/ 32 h 95"/>
                <a:gd name="T94" fmla="*/ 47 w 119"/>
                <a:gd name="T95" fmla="*/ 32 h 95"/>
                <a:gd name="T96" fmla="*/ 47 w 119"/>
                <a:gd name="T97" fmla="*/ 32 h 95"/>
                <a:gd name="T98" fmla="*/ 47 w 119"/>
                <a:gd name="T99" fmla="*/ 32 h 95"/>
                <a:gd name="T100" fmla="*/ 47 w 119"/>
                <a:gd name="T101" fmla="*/ 32 h 95"/>
                <a:gd name="T102" fmla="*/ 45 w 119"/>
                <a:gd name="T103" fmla="*/ 39 h 95"/>
                <a:gd name="T104" fmla="*/ 47 w 119"/>
                <a:gd name="T105" fmla="*/ 38 h 95"/>
                <a:gd name="T106" fmla="*/ 44 w 119"/>
                <a:gd name="T107" fmla="*/ 39 h 95"/>
                <a:gd name="T108" fmla="*/ 44 w 119"/>
                <a:gd name="T109" fmla="*/ 39 h 95"/>
                <a:gd name="T110" fmla="*/ 43 w 119"/>
                <a:gd name="T111" fmla="*/ 39 h 95"/>
                <a:gd name="T112" fmla="*/ 43 w 119"/>
                <a:gd name="T113" fmla="*/ 39 h 95"/>
                <a:gd name="T114" fmla="*/ 51 w 119"/>
                <a:gd name="T115" fmla="*/ 6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95">
                  <a:moveTo>
                    <a:pt x="83" y="95"/>
                  </a:moveTo>
                  <a:cubicBezTo>
                    <a:pt x="72" y="95"/>
                    <a:pt x="58" y="89"/>
                    <a:pt x="45" y="85"/>
                  </a:cubicBezTo>
                  <a:cubicBezTo>
                    <a:pt x="38" y="82"/>
                    <a:pt x="31" y="80"/>
                    <a:pt x="27" y="79"/>
                  </a:cubicBezTo>
                  <a:cubicBezTo>
                    <a:pt x="20" y="78"/>
                    <a:pt x="16" y="73"/>
                    <a:pt x="16" y="67"/>
                  </a:cubicBezTo>
                  <a:cubicBezTo>
                    <a:pt x="16" y="64"/>
                    <a:pt x="17" y="60"/>
                    <a:pt x="20" y="58"/>
                  </a:cubicBezTo>
                  <a:cubicBezTo>
                    <a:pt x="22" y="56"/>
                    <a:pt x="25" y="54"/>
                    <a:pt x="28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0" y="18"/>
                    <a:pt x="0" y="10"/>
                    <a:pt x="5" y="5"/>
                  </a:cubicBezTo>
                  <a:cubicBezTo>
                    <a:pt x="9" y="1"/>
                    <a:pt x="17" y="1"/>
                    <a:pt x="22" y="6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9" y="21"/>
                    <a:pt x="40" y="20"/>
                    <a:pt x="41" y="19"/>
                  </a:cubicBezTo>
                  <a:cubicBezTo>
                    <a:pt x="44" y="16"/>
                    <a:pt x="49" y="15"/>
                    <a:pt x="53" y="16"/>
                  </a:cubicBezTo>
                  <a:cubicBezTo>
                    <a:pt x="54" y="15"/>
                    <a:pt x="55" y="13"/>
                    <a:pt x="56" y="12"/>
                  </a:cubicBezTo>
                  <a:cubicBezTo>
                    <a:pt x="60" y="8"/>
                    <a:pt x="65" y="7"/>
                    <a:pt x="69" y="9"/>
                  </a:cubicBezTo>
                  <a:cubicBezTo>
                    <a:pt x="70" y="7"/>
                    <a:pt x="70" y="6"/>
                    <a:pt x="72" y="5"/>
                  </a:cubicBezTo>
                  <a:cubicBezTo>
                    <a:pt x="76" y="0"/>
                    <a:pt x="84" y="0"/>
                    <a:pt x="89" y="5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5" y="31"/>
                    <a:pt x="117" y="34"/>
                    <a:pt x="119" y="37"/>
                  </a:cubicBezTo>
                  <a:cubicBezTo>
                    <a:pt x="119" y="38"/>
                    <a:pt x="119" y="38"/>
                    <a:pt x="119" y="39"/>
                  </a:cubicBezTo>
                  <a:cubicBezTo>
                    <a:pt x="119" y="59"/>
                    <a:pt x="119" y="59"/>
                    <a:pt x="119" y="59"/>
                  </a:cubicBezTo>
                  <a:cubicBezTo>
                    <a:pt x="119" y="68"/>
                    <a:pt x="114" y="73"/>
                    <a:pt x="114" y="74"/>
                  </a:cubicBezTo>
                  <a:cubicBezTo>
                    <a:pt x="114" y="74"/>
                    <a:pt x="105" y="82"/>
                    <a:pt x="97" y="90"/>
                  </a:cubicBezTo>
                  <a:cubicBezTo>
                    <a:pt x="94" y="93"/>
                    <a:pt x="90" y="95"/>
                    <a:pt x="83" y="95"/>
                  </a:cubicBezTo>
                  <a:close/>
                  <a:moveTo>
                    <a:pt x="28" y="62"/>
                  </a:moveTo>
                  <a:cubicBezTo>
                    <a:pt x="27" y="62"/>
                    <a:pt x="26" y="63"/>
                    <a:pt x="25" y="64"/>
                  </a:cubicBezTo>
                  <a:cubicBezTo>
                    <a:pt x="25" y="64"/>
                    <a:pt x="24" y="66"/>
                    <a:pt x="24" y="67"/>
                  </a:cubicBezTo>
                  <a:cubicBezTo>
                    <a:pt x="24" y="68"/>
                    <a:pt x="24" y="70"/>
                    <a:pt x="29" y="71"/>
                  </a:cubicBezTo>
                  <a:cubicBezTo>
                    <a:pt x="34" y="72"/>
                    <a:pt x="40" y="74"/>
                    <a:pt x="48" y="77"/>
                  </a:cubicBezTo>
                  <a:cubicBezTo>
                    <a:pt x="59" y="81"/>
                    <a:pt x="74" y="87"/>
                    <a:pt x="83" y="87"/>
                  </a:cubicBezTo>
                  <a:cubicBezTo>
                    <a:pt x="87" y="87"/>
                    <a:pt x="90" y="86"/>
                    <a:pt x="92" y="84"/>
                  </a:cubicBezTo>
                  <a:cubicBezTo>
                    <a:pt x="100" y="76"/>
                    <a:pt x="108" y="68"/>
                    <a:pt x="108" y="68"/>
                  </a:cubicBezTo>
                  <a:cubicBezTo>
                    <a:pt x="108" y="68"/>
                    <a:pt x="111" y="65"/>
                    <a:pt x="111" y="5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38"/>
                    <a:pt x="108" y="35"/>
                    <a:pt x="106" y="33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0"/>
                    <a:pt x="81" y="9"/>
                    <a:pt x="80" y="9"/>
                  </a:cubicBezTo>
                  <a:cubicBezTo>
                    <a:pt x="79" y="9"/>
                    <a:pt x="78" y="9"/>
                    <a:pt x="77" y="10"/>
                  </a:cubicBezTo>
                  <a:cubicBezTo>
                    <a:pt x="76" y="12"/>
                    <a:pt x="76" y="14"/>
                    <a:pt x="78" y="16"/>
                  </a:cubicBezTo>
                  <a:cubicBezTo>
                    <a:pt x="79" y="18"/>
                    <a:pt x="79" y="20"/>
                    <a:pt x="78" y="22"/>
                  </a:cubicBezTo>
                  <a:cubicBezTo>
                    <a:pt x="76" y="23"/>
                    <a:pt x="74" y="23"/>
                    <a:pt x="72" y="22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7" y="17"/>
                    <a:pt x="66" y="16"/>
                    <a:pt x="65" y="16"/>
                  </a:cubicBezTo>
                  <a:cubicBezTo>
                    <a:pt x="64" y="16"/>
                    <a:pt x="63" y="16"/>
                    <a:pt x="62" y="17"/>
                  </a:cubicBezTo>
                  <a:cubicBezTo>
                    <a:pt x="60" y="19"/>
                    <a:pt x="61" y="22"/>
                    <a:pt x="62" y="23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7"/>
                    <a:pt x="63" y="28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7"/>
                    <a:pt x="63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0"/>
                    <a:pt x="57" y="3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2" y="24"/>
                    <a:pt x="50" y="24"/>
                    <a:pt x="49" y="24"/>
                  </a:cubicBezTo>
                  <a:cubicBezTo>
                    <a:pt x="48" y="24"/>
                    <a:pt x="48" y="24"/>
                    <a:pt x="47" y="25"/>
                  </a:cubicBezTo>
                  <a:cubicBezTo>
                    <a:pt x="45" y="26"/>
                    <a:pt x="43" y="29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3"/>
                    <a:pt x="48" y="35"/>
                    <a:pt x="46" y="36"/>
                  </a:cubicBezTo>
                  <a:cubicBezTo>
                    <a:pt x="46" y="37"/>
                    <a:pt x="46" y="38"/>
                    <a:pt x="45" y="38"/>
                  </a:cubicBezTo>
                  <a:cubicBezTo>
                    <a:pt x="45" y="38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5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2" y="39"/>
                    <a:pt x="42" y="38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0"/>
                    <a:pt x="12" y="9"/>
                    <a:pt x="10" y="11"/>
                  </a:cubicBezTo>
                  <a:cubicBezTo>
                    <a:pt x="8" y="13"/>
                    <a:pt x="9" y="15"/>
                    <a:pt x="11" y="1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1" y="57"/>
                    <a:pt x="51" y="59"/>
                    <a:pt x="51" y="61"/>
                  </a:cubicBezTo>
                  <a:cubicBezTo>
                    <a:pt x="50" y="62"/>
                    <a:pt x="48" y="63"/>
                    <a:pt x="47" y="63"/>
                  </a:cubicBezTo>
                  <a:lnTo>
                    <a:pt x="28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2" name="组合 391"/>
          <p:cNvGrpSpPr/>
          <p:nvPr/>
        </p:nvGrpSpPr>
        <p:grpSpPr>
          <a:xfrm>
            <a:off x="6019800" y="3876675"/>
            <a:ext cx="275590" cy="294640"/>
            <a:chOff x="12822" y="9554"/>
            <a:chExt cx="1040" cy="1111"/>
          </a:xfrm>
          <a:solidFill>
            <a:srgbClr val="382B59"/>
          </a:solidFill>
        </p:grpSpPr>
        <p:sp>
          <p:nvSpPr>
            <p:cNvPr id="393" name="Freeform 322"/>
            <p:cNvSpPr>
              <a:spLocks noEditPoints="1"/>
            </p:cNvSpPr>
            <p:nvPr/>
          </p:nvSpPr>
          <p:spPr bwMode="auto">
            <a:xfrm>
              <a:off x="12917" y="9554"/>
              <a:ext cx="853" cy="853"/>
            </a:xfrm>
            <a:custGeom>
              <a:avLst/>
              <a:gdLst>
                <a:gd name="T0" fmla="*/ 72 w 144"/>
                <a:gd name="T1" fmla="*/ 144 h 144"/>
                <a:gd name="T2" fmla="*/ 0 w 144"/>
                <a:gd name="T3" fmla="*/ 72 h 144"/>
                <a:gd name="T4" fmla="*/ 72 w 144"/>
                <a:gd name="T5" fmla="*/ 0 h 144"/>
                <a:gd name="T6" fmla="*/ 144 w 144"/>
                <a:gd name="T7" fmla="*/ 72 h 144"/>
                <a:gd name="T8" fmla="*/ 72 w 144"/>
                <a:gd name="T9" fmla="*/ 144 h 144"/>
                <a:gd name="T10" fmla="*/ 72 w 144"/>
                <a:gd name="T11" fmla="*/ 8 h 144"/>
                <a:gd name="T12" fmla="*/ 8 w 144"/>
                <a:gd name="T13" fmla="*/ 72 h 144"/>
                <a:gd name="T14" fmla="*/ 72 w 144"/>
                <a:gd name="T15" fmla="*/ 136 h 144"/>
                <a:gd name="T16" fmla="*/ 136 w 144"/>
                <a:gd name="T17" fmla="*/ 72 h 144"/>
                <a:gd name="T18" fmla="*/ 72 w 144"/>
                <a:gd name="T19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4">
                  <a:moveTo>
                    <a:pt x="72" y="144"/>
                  </a:moveTo>
                  <a:cubicBezTo>
                    <a:pt x="32" y="144"/>
                    <a:pt x="0" y="112"/>
                    <a:pt x="0" y="72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112" y="0"/>
                    <a:pt x="144" y="32"/>
                    <a:pt x="144" y="72"/>
                  </a:cubicBezTo>
                  <a:cubicBezTo>
                    <a:pt x="144" y="112"/>
                    <a:pt x="112" y="144"/>
                    <a:pt x="72" y="144"/>
                  </a:cubicBezTo>
                  <a:close/>
                  <a:moveTo>
                    <a:pt x="72" y="8"/>
                  </a:moveTo>
                  <a:cubicBezTo>
                    <a:pt x="36" y="8"/>
                    <a:pt x="8" y="36"/>
                    <a:pt x="8" y="72"/>
                  </a:cubicBezTo>
                  <a:cubicBezTo>
                    <a:pt x="8" y="108"/>
                    <a:pt x="36" y="136"/>
                    <a:pt x="72" y="136"/>
                  </a:cubicBezTo>
                  <a:cubicBezTo>
                    <a:pt x="108" y="136"/>
                    <a:pt x="136" y="108"/>
                    <a:pt x="136" y="72"/>
                  </a:cubicBezTo>
                  <a:cubicBezTo>
                    <a:pt x="136" y="36"/>
                    <a:pt x="108" y="8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Freeform 323"/>
            <p:cNvSpPr>
              <a:spLocks noEditPoints="1"/>
            </p:cNvSpPr>
            <p:nvPr/>
          </p:nvSpPr>
          <p:spPr bwMode="auto">
            <a:xfrm>
              <a:off x="13177" y="9814"/>
              <a:ext cx="333" cy="33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5" name="Oval 324"/>
            <p:cNvSpPr>
              <a:spLocks noChangeArrowheads="1"/>
            </p:cNvSpPr>
            <p:nvPr/>
          </p:nvSpPr>
          <p:spPr bwMode="auto">
            <a:xfrm>
              <a:off x="13342" y="9909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6" name="Freeform 325"/>
            <p:cNvSpPr>
              <a:spLocks noEditPoints="1"/>
            </p:cNvSpPr>
            <p:nvPr/>
          </p:nvSpPr>
          <p:spPr bwMode="auto">
            <a:xfrm>
              <a:off x="12822" y="10311"/>
              <a:ext cx="1040" cy="355"/>
            </a:xfrm>
            <a:custGeom>
              <a:avLst/>
              <a:gdLst>
                <a:gd name="T0" fmla="*/ 172 w 176"/>
                <a:gd name="T1" fmla="*/ 60 h 60"/>
                <a:gd name="T2" fmla="*/ 4 w 176"/>
                <a:gd name="T3" fmla="*/ 60 h 60"/>
                <a:gd name="T4" fmla="*/ 0 w 176"/>
                <a:gd name="T5" fmla="*/ 56 h 60"/>
                <a:gd name="T6" fmla="*/ 25 w 176"/>
                <a:gd name="T7" fmla="*/ 1 h 60"/>
                <a:gd name="T8" fmla="*/ 31 w 176"/>
                <a:gd name="T9" fmla="*/ 1 h 60"/>
                <a:gd name="T10" fmla="*/ 88 w 176"/>
                <a:gd name="T11" fmla="*/ 24 h 60"/>
                <a:gd name="T12" fmla="*/ 145 w 176"/>
                <a:gd name="T13" fmla="*/ 1 h 60"/>
                <a:gd name="T14" fmla="*/ 151 w 176"/>
                <a:gd name="T15" fmla="*/ 1 h 60"/>
                <a:gd name="T16" fmla="*/ 176 w 176"/>
                <a:gd name="T17" fmla="*/ 56 h 60"/>
                <a:gd name="T18" fmla="*/ 172 w 176"/>
                <a:gd name="T19" fmla="*/ 60 h 60"/>
                <a:gd name="T20" fmla="*/ 8 w 176"/>
                <a:gd name="T21" fmla="*/ 52 h 60"/>
                <a:gd name="T22" fmla="*/ 168 w 176"/>
                <a:gd name="T23" fmla="*/ 52 h 60"/>
                <a:gd name="T24" fmla="*/ 148 w 176"/>
                <a:gd name="T25" fmla="*/ 10 h 60"/>
                <a:gd name="T26" fmla="*/ 88 w 176"/>
                <a:gd name="T27" fmla="*/ 32 h 60"/>
                <a:gd name="T28" fmla="*/ 28 w 176"/>
                <a:gd name="T29" fmla="*/ 10 h 60"/>
                <a:gd name="T30" fmla="*/ 8 w 176"/>
                <a:gd name="T31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6" h="60">
                  <a:moveTo>
                    <a:pt x="172" y="60"/>
                  </a:moveTo>
                  <a:cubicBezTo>
                    <a:pt x="4" y="60"/>
                    <a:pt x="4" y="60"/>
                    <a:pt x="4" y="60"/>
                  </a:cubicBezTo>
                  <a:cubicBezTo>
                    <a:pt x="2" y="60"/>
                    <a:pt x="0" y="58"/>
                    <a:pt x="0" y="56"/>
                  </a:cubicBezTo>
                  <a:cubicBezTo>
                    <a:pt x="0" y="35"/>
                    <a:pt x="9" y="16"/>
                    <a:pt x="25" y="1"/>
                  </a:cubicBezTo>
                  <a:cubicBezTo>
                    <a:pt x="27" y="0"/>
                    <a:pt x="29" y="0"/>
                    <a:pt x="31" y="1"/>
                  </a:cubicBezTo>
                  <a:cubicBezTo>
                    <a:pt x="45" y="16"/>
                    <a:pt x="65" y="24"/>
                    <a:pt x="88" y="24"/>
                  </a:cubicBezTo>
                  <a:cubicBezTo>
                    <a:pt x="111" y="24"/>
                    <a:pt x="131" y="16"/>
                    <a:pt x="145" y="1"/>
                  </a:cubicBezTo>
                  <a:cubicBezTo>
                    <a:pt x="147" y="0"/>
                    <a:pt x="149" y="0"/>
                    <a:pt x="151" y="1"/>
                  </a:cubicBezTo>
                  <a:cubicBezTo>
                    <a:pt x="167" y="16"/>
                    <a:pt x="176" y="35"/>
                    <a:pt x="176" y="56"/>
                  </a:cubicBezTo>
                  <a:cubicBezTo>
                    <a:pt x="176" y="58"/>
                    <a:pt x="174" y="60"/>
                    <a:pt x="172" y="60"/>
                  </a:cubicBezTo>
                  <a:close/>
                  <a:moveTo>
                    <a:pt x="8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67" y="36"/>
                    <a:pt x="160" y="22"/>
                    <a:pt x="148" y="10"/>
                  </a:cubicBezTo>
                  <a:cubicBezTo>
                    <a:pt x="132" y="24"/>
                    <a:pt x="112" y="32"/>
                    <a:pt x="88" y="32"/>
                  </a:cubicBezTo>
                  <a:cubicBezTo>
                    <a:pt x="64" y="32"/>
                    <a:pt x="44" y="24"/>
                    <a:pt x="28" y="10"/>
                  </a:cubicBezTo>
                  <a:cubicBezTo>
                    <a:pt x="16" y="22"/>
                    <a:pt x="9" y="36"/>
                    <a:pt x="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009130" y="604693"/>
            <a:ext cx="4946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方正舒体" panose="02010601030101010101" pitchFamily="2" charset="-122"/>
                <a:sym typeface="+mn-ea"/>
              </a:rPr>
              <a:t>P1</a:t>
            </a:r>
            <a:endParaRPr lang="en-US" altLang="zh-CN" sz="24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微软雅黑" panose="020B0503020204020204" charset="-122"/>
              <a:ea typeface="方正舒体" panose="02010601030101010101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46310" y="921794"/>
            <a:ext cx="5022961" cy="1750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  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早期的逻辑中，主要问题是电脑端的绘图逻辑和小车运动逻辑不符。当按下键使小车停下时，需要重新按向前键使小车向前，而实际的小车运动在没有收到指令时一直向前（即放开键重新启动）。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6720" y="604520"/>
            <a:ext cx="45935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4000" b="1" noProof="0" dirty="0">
                <a:ln>
                  <a:noFill/>
                </a:ln>
                <a:solidFill>
                  <a:srgbClr val="382B59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sym typeface="+mn-ea"/>
              </a:rPr>
              <a:t>问题与解决</a:t>
            </a:r>
          </a:p>
          <a:p>
            <a:pPr lvl="0" algn="ctr"/>
            <a:r>
              <a:rPr lang="en-US" altLang="zh-CN" sz="4000" b="1" noProof="0" dirty="0">
                <a:ln>
                  <a:noFill/>
                </a:ln>
                <a:solidFill>
                  <a:srgbClr val="382B59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sym typeface="+mn-ea"/>
              </a:rPr>
              <a:t>Problems &amp; Solutions</a:t>
            </a:r>
            <a:endParaRPr lang="zh-CN" altLang="en-US" sz="4000" b="1" noProof="0" dirty="0">
              <a:ln>
                <a:noFill/>
              </a:ln>
              <a:solidFill>
                <a:srgbClr val="382B59"/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  <a:p>
            <a:pPr lvl="0" algn="ctr"/>
            <a:endParaRPr lang="zh-CN" altLang="en-US" sz="4000" b="1" noProof="0" dirty="0">
              <a:ln>
                <a:noFill/>
              </a:ln>
              <a:solidFill>
                <a:srgbClr val="382B59"/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83100" y="3467273"/>
            <a:ext cx="5372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微软雅黑" panose="020B0503020204020204" charset="-122"/>
                <a:ea typeface="方正舒体" panose="02010601030101010101" pitchFamily="2" charset="-122"/>
                <a:sym typeface="+mn-ea"/>
              </a:rPr>
              <a:t>S2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296410" y="1849928"/>
            <a:ext cx="526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方正舒体" panose="02010601030101010101" pitchFamily="2" charset="-122"/>
                <a:sym typeface="+mn-ea"/>
              </a:rPr>
              <a:t>S1</a:t>
            </a:r>
            <a:endParaRPr lang="en-US" altLang="zh-CN" sz="28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微软雅黑" panose="020B0503020204020204" charset="-122"/>
              <a:ea typeface="方正舒体" panose="02010601030101010101" pitchFamily="2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51732" y="2672273"/>
            <a:ext cx="4946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方正舒体" panose="02010601030101010101" pitchFamily="2" charset="-122"/>
                <a:sym typeface="+mn-ea"/>
              </a:rPr>
              <a:t>P2</a:t>
            </a:r>
            <a:endParaRPr lang="en-US" altLang="zh-CN" sz="24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微软雅黑" panose="020B0503020204020204" charset="-122"/>
              <a:ea typeface="方正舒体" panose="02010601030101010101" pitchFamily="2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-2651" y="2139315"/>
            <a:ext cx="5022961" cy="1319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  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将逻辑改为当没有键按下时绘图和实际小车都处于静止状态，当按下键时才做运动。事实证明这大大简化了逻辑，也达到了更好的控制效果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9899" y="3863975"/>
            <a:ext cx="502296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   1.在小车不动时也加一个缓慢的电机转速用来消耗电量</a:t>
            </a:r>
          </a:p>
          <a:p>
            <a:pPr indent="0" algn="l" fontAlgn="auto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   2.在接受端的代码里加了try语句和检测语句，增强了鲁棒性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746310" y="3025425"/>
            <a:ext cx="5022961" cy="1750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蓝牙实际调试中的问题</a:t>
            </a:r>
          </a:p>
          <a:p>
            <a:pPr indent="0" algn="l" fontAlgn="auto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1.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当小车电量不足（充电宝五分钟自动断电）时，蓝牙会断开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2.手动蓝牙连接流程繁琐，需要删除设备-找到新设备-输入密码-连接，并且Python和UART的串口通信经常失败.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009130" y="4907597"/>
            <a:ext cx="4946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方正舒体" panose="02010601030101010101" pitchFamily="2" charset="-122"/>
                <a:sym typeface="+mn-ea"/>
              </a:rPr>
              <a:t>P3</a:t>
            </a:r>
            <a:endParaRPr lang="en-US" altLang="zh-CN" sz="24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微软雅黑" panose="020B0503020204020204" charset="-122"/>
              <a:ea typeface="方正舒体" panose="0201060103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35378" y="5203516"/>
            <a:ext cx="5022961" cy="457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开环控制，实际画图和现实的轨迹并不一定重合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285615" y="5033183"/>
            <a:ext cx="5372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微软雅黑" panose="020B0503020204020204" charset="-122"/>
                <a:ea typeface="方正舒体" panose="02010601030101010101" pitchFamily="2" charset="-122"/>
                <a:sym typeface="+mn-ea"/>
              </a:rPr>
              <a:t>S3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74844" y="5561965"/>
            <a:ext cx="502296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  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花费一定的时间手工仔细地调参，尤其是转弯速度和前进速度的参数，使得画图轨迹和实际尽量相似。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2119385" y="1372706"/>
            <a:ext cx="7953231" cy="4112588"/>
          </a:xfrm>
          <a:custGeom>
            <a:avLst/>
            <a:gdLst>
              <a:gd name="connsiteX0" fmla="*/ 0 w 7843837"/>
              <a:gd name="connsiteY0" fmla="*/ 0 h 4056020"/>
              <a:gd name="connsiteX1" fmla="*/ 7843837 w 7843837"/>
              <a:gd name="connsiteY1" fmla="*/ 0 h 4056020"/>
              <a:gd name="connsiteX2" fmla="*/ 7843837 w 7843837"/>
              <a:gd name="connsiteY2" fmla="*/ 1643290 h 4056020"/>
              <a:gd name="connsiteX3" fmla="*/ 7766304 w 7843837"/>
              <a:gd name="connsiteY3" fmla="*/ 1651106 h 4056020"/>
              <a:gd name="connsiteX4" fmla="*/ 7459118 w 7843837"/>
              <a:gd name="connsiteY4" fmla="*/ 2028011 h 4056020"/>
              <a:gd name="connsiteX5" fmla="*/ 7766304 w 7843837"/>
              <a:gd name="connsiteY5" fmla="*/ 2404916 h 4056020"/>
              <a:gd name="connsiteX6" fmla="*/ 7843837 w 7843837"/>
              <a:gd name="connsiteY6" fmla="*/ 2412732 h 4056020"/>
              <a:gd name="connsiteX7" fmla="*/ 7843837 w 7843837"/>
              <a:gd name="connsiteY7" fmla="*/ 4056020 h 4056020"/>
              <a:gd name="connsiteX8" fmla="*/ 0 w 7843837"/>
              <a:gd name="connsiteY8" fmla="*/ 4056020 h 4056020"/>
              <a:gd name="connsiteX9" fmla="*/ 0 w 7843837"/>
              <a:gd name="connsiteY9" fmla="*/ 2412732 h 4056020"/>
              <a:gd name="connsiteX10" fmla="*/ 77533 w 7843837"/>
              <a:gd name="connsiteY10" fmla="*/ 2404916 h 4056020"/>
              <a:gd name="connsiteX11" fmla="*/ 384719 w 7843837"/>
              <a:gd name="connsiteY11" fmla="*/ 2028011 h 4056020"/>
              <a:gd name="connsiteX12" fmla="*/ 77533 w 7843837"/>
              <a:gd name="connsiteY12" fmla="*/ 1651106 h 4056020"/>
              <a:gd name="connsiteX13" fmla="*/ 0 w 7843837"/>
              <a:gd name="connsiteY13" fmla="*/ 1643290 h 405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43837" h="4056020">
                <a:moveTo>
                  <a:pt x="0" y="0"/>
                </a:moveTo>
                <a:lnTo>
                  <a:pt x="7843837" y="0"/>
                </a:lnTo>
                <a:lnTo>
                  <a:pt x="7843837" y="1643290"/>
                </a:lnTo>
                <a:lnTo>
                  <a:pt x="7766304" y="1651106"/>
                </a:lnTo>
                <a:cubicBezTo>
                  <a:pt x="7590993" y="1686980"/>
                  <a:pt x="7459118" y="1842095"/>
                  <a:pt x="7459118" y="2028011"/>
                </a:cubicBezTo>
                <a:cubicBezTo>
                  <a:pt x="7459118" y="2213928"/>
                  <a:pt x="7590993" y="2369042"/>
                  <a:pt x="7766304" y="2404916"/>
                </a:cubicBezTo>
                <a:lnTo>
                  <a:pt x="7843837" y="2412732"/>
                </a:lnTo>
                <a:lnTo>
                  <a:pt x="7843837" y="4056020"/>
                </a:lnTo>
                <a:lnTo>
                  <a:pt x="0" y="4056020"/>
                </a:lnTo>
                <a:lnTo>
                  <a:pt x="0" y="2412732"/>
                </a:lnTo>
                <a:lnTo>
                  <a:pt x="77533" y="2404916"/>
                </a:lnTo>
                <a:cubicBezTo>
                  <a:pt x="252844" y="2369042"/>
                  <a:pt x="384719" y="2213928"/>
                  <a:pt x="384719" y="2028011"/>
                </a:cubicBezTo>
                <a:cubicBezTo>
                  <a:pt x="384719" y="1842095"/>
                  <a:pt x="252844" y="1686980"/>
                  <a:pt x="77533" y="1651106"/>
                </a:cubicBezTo>
                <a:lnTo>
                  <a:pt x="0" y="1643290"/>
                </a:lnTo>
                <a:close/>
              </a:path>
            </a:pathLst>
          </a:cu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flipH="1" flipV="1">
            <a:off x="5890494" y="1372706"/>
            <a:ext cx="411015" cy="35432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696441" y="1757603"/>
            <a:ext cx="3052606" cy="358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硬件与巡线：</a:t>
            </a:r>
            <a:endParaRPr lang="en-US" altLang="zh-CN" sz="3200" b="1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迷宫：</a:t>
            </a:r>
            <a:r>
              <a:rPr lang="en-US" altLang="zh-CN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	 </a:t>
            </a:r>
          </a:p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自选：</a:t>
            </a:r>
            <a:r>
              <a:rPr lang="en-US" altLang="zh-CN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	 </a:t>
            </a:r>
          </a:p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摄影摄像视频：</a:t>
            </a:r>
            <a:endParaRPr lang="en-US" altLang="zh-CN" sz="3200" b="1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报告与</a:t>
            </a:r>
            <a:r>
              <a:rPr lang="en-US" altLang="zh-CN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PPT</a:t>
            </a:r>
            <a:r>
              <a:rPr lang="zh-CN" altLang="en-US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：   </a:t>
            </a:r>
            <a:endParaRPr lang="en-US" altLang="zh-CN" sz="3200" b="1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归档：</a:t>
            </a:r>
            <a:r>
              <a:rPr lang="en-US" altLang="zh-CN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		</a:t>
            </a:r>
            <a:endParaRPr lang="zh-CN" altLang="en-US" sz="3200" b="1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83941" y="1757603"/>
            <a:ext cx="4282318" cy="358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所有人</a:t>
            </a:r>
            <a:endParaRPr lang="en-US" altLang="zh-CN" sz="3200" b="1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张沛东 陈思哲</a:t>
            </a:r>
            <a:endParaRPr lang="en-US" altLang="zh-CN" sz="3200" b="1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牟天昊 忻旻健 叶健龙</a:t>
            </a:r>
            <a:endParaRPr lang="en-US" altLang="zh-CN" sz="3200" b="1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陈思哲</a:t>
            </a:r>
            <a:endParaRPr lang="en-US" altLang="zh-CN" sz="3200" b="1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叶健龙 陈思哲 等</a:t>
            </a:r>
            <a:endParaRPr lang="en-US" altLang="zh-CN" sz="3200" b="1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忻旻健 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056255" y="2955925"/>
            <a:ext cx="3369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</a:rPr>
              <a:t>准备工作 </a:t>
            </a:r>
            <a:r>
              <a:rPr lang="en-US" altLang="zh-CN" sz="2000" dirty="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</a:rPr>
              <a:t>&amp; </a:t>
            </a:r>
            <a:r>
              <a:rPr lang="zh-CN" altLang="en-US" sz="2000" dirty="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</a:rPr>
              <a:t>软硬件配置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056255" y="4246245"/>
            <a:ext cx="33204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必做</a:t>
            </a:r>
            <a:r>
              <a:rPr lang="en-US" altLang="zh-CN" sz="200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00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：巡线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477760" y="2941320"/>
            <a:ext cx="3369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必做</a:t>
            </a:r>
            <a:r>
              <a:rPr lang="en-US" altLang="zh-CN" sz="200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00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：迷宫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477760" y="4246245"/>
            <a:ext cx="3814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自选任务：蓝牙操控</a:t>
            </a:r>
            <a:r>
              <a:rPr lang="en-US" altLang="zh-CN" sz="200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 sz="200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地图绘制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806950" y="1740535"/>
            <a:ext cx="206883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CONTENTS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056255" y="3350260"/>
            <a:ext cx="2633345" cy="304165"/>
          </a:xfrm>
          <a:prstGeom prst="rect">
            <a:avLst/>
          </a:prstGeom>
          <a:noFill/>
        </p:spPr>
        <p:txBody>
          <a:bodyPr anchor="ctr"/>
          <a:lstStyle/>
          <a:p>
            <a:pPr algn="l"/>
            <a:r>
              <a:rPr lang="en-US" altLang="zh-CN" sz="16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方正舒体" panose="02010601030101010101" pitchFamily="2" charset="-122"/>
                <a:sym typeface="+mn-ea"/>
              </a:rPr>
              <a:t>Preparation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056255" y="4601210"/>
            <a:ext cx="2633345" cy="304165"/>
          </a:xfrm>
          <a:prstGeom prst="rect">
            <a:avLst/>
          </a:prstGeom>
          <a:noFill/>
        </p:spPr>
        <p:txBody>
          <a:bodyPr anchor="ctr"/>
          <a:lstStyle/>
          <a:p>
            <a:pPr algn="l"/>
            <a:r>
              <a:rPr lang="en-US" altLang="zh-CN" sz="16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方正舒体" panose="02010601030101010101" pitchFamily="2" charset="-122"/>
                <a:sym typeface="+mn-ea"/>
              </a:rPr>
              <a:t>Cruise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611745" y="3350260"/>
            <a:ext cx="2633345" cy="304165"/>
          </a:xfrm>
          <a:prstGeom prst="rect">
            <a:avLst/>
          </a:prstGeom>
          <a:noFill/>
        </p:spPr>
        <p:txBody>
          <a:bodyPr anchor="ctr"/>
          <a:lstStyle/>
          <a:p>
            <a:pPr algn="l"/>
            <a:r>
              <a: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方正舒体" panose="02010601030101010101" pitchFamily="2" charset="-122"/>
                <a:sym typeface="+mn-ea"/>
              </a:rPr>
              <a:t>Maze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477760" y="4665345"/>
            <a:ext cx="3314700" cy="304165"/>
          </a:xfrm>
          <a:prstGeom prst="rect">
            <a:avLst/>
          </a:prstGeom>
          <a:noFill/>
        </p:spPr>
        <p:txBody>
          <a:bodyPr anchor="ctr"/>
          <a:lstStyle/>
          <a:p>
            <a:pPr algn="l"/>
            <a:r>
              <a:rPr lang="en-US" altLang="zh-CN" sz="16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方正舒体" panose="02010601030101010101" pitchFamily="2" charset="-122"/>
                <a:sym typeface="+mn-ea"/>
              </a:rPr>
              <a:t>Bluetooth control  &amp;  map generation</a:t>
            </a:r>
            <a:endParaRPr kumimoji="0" lang="en-US" altLang="zh-CN" sz="16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ea typeface="方正舒体" panose="02010601030101010101" pitchFamily="2" charset="-122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192655" y="2953385"/>
            <a:ext cx="669925" cy="658495"/>
            <a:chOff x="321" y="1792"/>
            <a:chExt cx="3606" cy="3543"/>
          </a:xfrm>
        </p:grpSpPr>
        <p:pic>
          <p:nvPicPr>
            <p:cNvPr id="14" name="图片 13" descr="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9" y="1805"/>
              <a:ext cx="1458" cy="3530"/>
            </a:xfrm>
            <a:prstGeom prst="rect">
              <a:avLst/>
            </a:prstGeom>
          </p:spPr>
        </p:pic>
        <p:pic>
          <p:nvPicPr>
            <p:cNvPr id="15" name="图片 14" descr="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" y="1792"/>
              <a:ext cx="1996" cy="3543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2204085" y="4310380"/>
            <a:ext cx="745490" cy="598170"/>
            <a:chOff x="2204" y="1834"/>
            <a:chExt cx="4429" cy="3546"/>
          </a:xfrm>
        </p:grpSpPr>
        <p:pic>
          <p:nvPicPr>
            <p:cNvPr id="17" name="图片 16" descr="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5" y="1834"/>
              <a:ext cx="2129" cy="3547"/>
            </a:xfrm>
            <a:prstGeom prst="rect">
              <a:avLst/>
            </a:prstGeom>
          </p:spPr>
        </p:pic>
        <p:pic>
          <p:nvPicPr>
            <p:cNvPr id="18" name="图片 17" descr="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4" y="1838"/>
              <a:ext cx="1996" cy="3543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6580505" y="2931795"/>
            <a:ext cx="775335" cy="716280"/>
            <a:chOff x="5226" y="1834"/>
            <a:chExt cx="3838" cy="3542"/>
          </a:xfrm>
        </p:grpSpPr>
        <p:pic>
          <p:nvPicPr>
            <p:cNvPr id="22" name="图片 21" descr="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0" y="1834"/>
              <a:ext cx="1584" cy="3471"/>
            </a:xfrm>
            <a:prstGeom prst="rect">
              <a:avLst/>
            </a:prstGeom>
          </p:spPr>
        </p:pic>
        <p:pic>
          <p:nvPicPr>
            <p:cNvPr id="23" name="图片 22" descr="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6" y="1834"/>
              <a:ext cx="1996" cy="3543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6599555" y="4184650"/>
            <a:ext cx="849630" cy="723900"/>
            <a:chOff x="2712" y="1834"/>
            <a:chExt cx="4175" cy="3558"/>
          </a:xfrm>
        </p:grpSpPr>
        <p:pic>
          <p:nvPicPr>
            <p:cNvPr id="25" name="图片 24" descr="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55" y="1834"/>
              <a:ext cx="2033" cy="3558"/>
            </a:xfrm>
            <a:prstGeom prst="rect">
              <a:avLst/>
            </a:prstGeom>
          </p:spPr>
        </p:pic>
        <p:pic>
          <p:nvPicPr>
            <p:cNvPr id="27" name="图片 26" descr="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2" y="1834"/>
              <a:ext cx="1996" cy="3543"/>
            </a:xfrm>
            <a:prstGeom prst="rect">
              <a:avLst/>
            </a:prstGeom>
          </p:spPr>
        </p:pic>
      </p:grpSp>
      <p:pic>
        <p:nvPicPr>
          <p:cNvPr id="29" name="图片 28" descr="图片1"/>
          <p:cNvPicPr>
            <a:picLocks noChangeAspect="1"/>
          </p:cNvPicPr>
          <p:nvPr/>
        </p:nvPicPr>
        <p:blipFill>
          <a:blip r:embed="rId7"/>
          <a:srcRect l="15326" r="11992" b="18086"/>
          <a:stretch>
            <a:fillRect/>
          </a:stretch>
        </p:blipFill>
        <p:spPr>
          <a:xfrm>
            <a:off x="4806950" y="666750"/>
            <a:ext cx="2164080" cy="9766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145" y="2240915"/>
            <a:ext cx="7052310" cy="1301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950460" y="1709420"/>
            <a:ext cx="2025650" cy="1871980"/>
            <a:chOff x="7744" y="2504"/>
            <a:chExt cx="3190" cy="2948"/>
          </a:xfrm>
        </p:grpSpPr>
        <p:pic>
          <p:nvPicPr>
            <p:cNvPr id="14" name="图片 13" descr="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22" y="2504"/>
              <a:ext cx="1213" cy="293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片 16" descr="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4" y="2504"/>
              <a:ext cx="1661" cy="294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文本框 3"/>
          <p:cNvSpPr txBox="1"/>
          <p:nvPr/>
        </p:nvSpPr>
        <p:spPr>
          <a:xfrm>
            <a:off x="3716338" y="3840480"/>
            <a:ext cx="44926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准备工作</a:t>
            </a:r>
            <a:r>
              <a:rPr lang="en-US" altLang="zh-CN" sz="320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 sz="320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软硬件配置</a:t>
            </a:r>
            <a:endParaRPr lang="zh-CN" altLang="en-US" sz="3200" b="1" noProof="0" dirty="0">
              <a:ln>
                <a:noFill/>
              </a:ln>
              <a:solidFill>
                <a:srgbClr val="382B59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326390" y="1358980"/>
            <a:ext cx="12640310" cy="5267526"/>
          </a:xfrm>
          <a:custGeom>
            <a:avLst/>
            <a:gdLst>
              <a:gd name="connsiteX0" fmla="*/ 0 w 19906"/>
              <a:gd name="connsiteY0" fmla="*/ 8287 h 8295"/>
              <a:gd name="connsiteX1" fmla="*/ 4776 w 19906"/>
              <a:gd name="connsiteY1" fmla="*/ 5130 h 8295"/>
              <a:gd name="connsiteX2" fmla="*/ 9316 w 19906"/>
              <a:gd name="connsiteY2" fmla="*/ 4207 h 8295"/>
              <a:gd name="connsiteX3" fmla="*/ 12198 w 19906"/>
              <a:gd name="connsiteY3" fmla="*/ 2228 h 8295"/>
              <a:gd name="connsiteX4" fmla="*/ 16708 w 19906"/>
              <a:gd name="connsiteY4" fmla="*/ 1228 h 8295"/>
              <a:gd name="connsiteX5" fmla="*/ 19906 w 19906"/>
              <a:gd name="connsiteY5" fmla="*/ 110 h 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06" h="8295">
                <a:moveTo>
                  <a:pt x="0" y="8287"/>
                </a:moveTo>
                <a:cubicBezTo>
                  <a:pt x="1266" y="8463"/>
                  <a:pt x="3200" y="5906"/>
                  <a:pt x="4776" y="5130"/>
                </a:cubicBezTo>
                <a:cubicBezTo>
                  <a:pt x="6352" y="4354"/>
                  <a:pt x="8375" y="4502"/>
                  <a:pt x="9316" y="4207"/>
                </a:cubicBezTo>
                <a:cubicBezTo>
                  <a:pt x="10257" y="3912"/>
                  <a:pt x="10625" y="2954"/>
                  <a:pt x="12198" y="2228"/>
                </a:cubicBezTo>
                <a:cubicBezTo>
                  <a:pt x="13771" y="1502"/>
                  <a:pt x="15226" y="1926"/>
                  <a:pt x="16708" y="1228"/>
                </a:cubicBezTo>
                <a:cubicBezTo>
                  <a:pt x="18190" y="530"/>
                  <a:pt x="18628" y="-302"/>
                  <a:pt x="19906" y="110"/>
                </a:cubicBezTo>
              </a:path>
            </a:pathLst>
          </a:custGeom>
          <a:noFill/>
          <a:ln>
            <a:solidFill>
              <a:srgbClr val="382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17040" y="4862830"/>
            <a:ext cx="173990" cy="173990"/>
          </a:xfrm>
          <a:prstGeom prst="ellipse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808730" y="3990340"/>
            <a:ext cx="173990" cy="173990"/>
          </a:xfrm>
          <a:prstGeom prst="ellipse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660390" y="3709670"/>
            <a:ext cx="173990" cy="173990"/>
          </a:xfrm>
          <a:prstGeom prst="ellipse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8162925" y="2283460"/>
            <a:ext cx="173990" cy="173990"/>
          </a:xfrm>
          <a:prstGeom prst="ellipse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394315" y="1666240"/>
            <a:ext cx="173990" cy="173990"/>
          </a:xfrm>
          <a:prstGeom prst="ellipse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" y="3975735"/>
            <a:ext cx="241300" cy="586740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720" y="3502025"/>
            <a:ext cx="353060" cy="589915"/>
          </a:xfrm>
          <a:prstGeom prst="rect">
            <a:avLst/>
          </a:prstGeom>
        </p:spPr>
      </p:pic>
      <p:pic>
        <p:nvPicPr>
          <p:cNvPr id="11" name="图片 10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940" y="3003550"/>
            <a:ext cx="262255" cy="576580"/>
          </a:xfrm>
          <a:prstGeom prst="rect">
            <a:avLst/>
          </a:prstGeom>
        </p:spPr>
      </p:pic>
      <p:pic>
        <p:nvPicPr>
          <p:cNvPr id="12" name="图片 11" descr="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645" y="2600960"/>
            <a:ext cx="337185" cy="591820"/>
          </a:xfrm>
          <a:prstGeom prst="rect">
            <a:avLst/>
          </a:prstGeom>
        </p:spPr>
      </p:pic>
      <p:pic>
        <p:nvPicPr>
          <p:cNvPr id="13" name="图片 12" descr="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4315" y="758825"/>
            <a:ext cx="325755" cy="60007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91490" y="2283460"/>
            <a:ext cx="2719705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对核心板编程，软件中内嵌对不同模块的输入/输出接口。</a:t>
            </a:r>
          </a:p>
          <a:p>
            <a:pPr indent="0" fontAlgn="auto"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调用这些接口，设置好输入输出引脚，便可利用系统内嵌函数得到/输出信号。</a:t>
            </a:r>
          </a:p>
        </p:txBody>
      </p:sp>
      <p:sp>
        <p:nvSpPr>
          <p:cNvPr id="15" name="矩形 14"/>
          <p:cNvSpPr/>
          <p:nvPr/>
        </p:nvSpPr>
        <p:spPr>
          <a:xfrm>
            <a:off x="768454" y="1761490"/>
            <a:ext cx="1897171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硬件</a:t>
            </a:r>
            <a:r>
              <a:rPr lang="en-US" altLang="zh-CN" sz="28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&amp;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接线</a:t>
            </a:r>
          </a:p>
        </p:txBody>
      </p:sp>
      <p:sp>
        <p:nvSpPr>
          <p:cNvPr id="2" name="矩形 1"/>
          <p:cNvSpPr/>
          <p:nvPr/>
        </p:nvSpPr>
        <p:spPr>
          <a:xfrm>
            <a:off x="3211298" y="4344930"/>
            <a:ext cx="1897171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软件 </a:t>
            </a:r>
            <a:r>
              <a:rPr lang="en-US" altLang="zh-CN" sz="28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PSOC</a:t>
            </a:r>
          </a:p>
        </p:txBody>
      </p:sp>
      <p:sp>
        <p:nvSpPr>
          <p:cNvPr id="24" name="矩形 23"/>
          <p:cNvSpPr/>
          <p:nvPr/>
        </p:nvSpPr>
        <p:spPr>
          <a:xfrm>
            <a:off x="4561840" y="1023938"/>
            <a:ext cx="2548255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基础任务思路</a:t>
            </a:r>
          </a:p>
        </p:txBody>
      </p:sp>
      <p:sp>
        <p:nvSpPr>
          <p:cNvPr id="26" name="矩形 25"/>
          <p:cNvSpPr/>
          <p:nvPr/>
        </p:nvSpPr>
        <p:spPr>
          <a:xfrm>
            <a:off x="3297339" y="4862830"/>
            <a:ext cx="2719705" cy="1011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ver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3.3经过测试可用</a:t>
            </a:r>
          </a:p>
          <a:p>
            <a:pPr indent="0" fontAlgn="auto"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但要注意，工程文件夹</a:t>
            </a:r>
          </a:p>
          <a:p>
            <a:pPr indent="0" fontAlgn="auto"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地址不可以有中文。</a:t>
            </a:r>
          </a:p>
        </p:txBody>
      </p:sp>
      <p:sp>
        <p:nvSpPr>
          <p:cNvPr id="27" name="矩形 26"/>
          <p:cNvSpPr/>
          <p:nvPr/>
        </p:nvSpPr>
        <p:spPr>
          <a:xfrm>
            <a:off x="9218931" y="2836545"/>
            <a:ext cx="2893060" cy="1657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右轮轮平面与转动轴不垂直，导致轮子转动时会和框架钢板上的铆钉发生周期性摩擦。</a:t>
            </a:r>
          </a:p>
          <a:p>
            <a:pPr indent="0" fontAlgn="auto">
              <a:lnSpc>
                <a:spcPct val="150000"/>
              </a:lnSpc>
            </a:pPr>
            <a:r>
              <a:rPr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将小车右侧的框架钢板卸了下来，对轮子进行调整之后重新安装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8" name="矩形 27"/>
          <p:cNvSpPr/>
          <p:nvPr/>
        </p:nvSpPr>
        <p:spPr>
          <a:xfrm>
            <a:off x="6297297" y="3722666"/>
            <a:ext cx="2719705" cy="1011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购买了黑胶布和海报板，根据视频，搭建了更难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，即</a:t>
            </a:r>
            <a:r>
              <a:rPr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转弯半径更小的场地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。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61840" y="1474470"/>
            <a:ext cx="271970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巡线用巡线传感器，迷宫用碰撞传感器，超声波/红外测距传感器，编码器（正交译码器，利用格雷码测量小车速度）</a:t>
            </a:r>
          </a:p>
        </p:txBody>
      </p:sp>
      <p:sp>
        <p:nvSpPr>
          <p:cNvPr id="30" name="矩形 29"/>
          <p:cNvSpPr/>
          <p:nvPr/>
        </p:nvSpPr>
        <p:spPr>
          <a:xfrm>
            <a:off x="6740525" y="3192463"/>
            <a:ext cx="2433320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sz="28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早期测试环境</a:t>
            </a:r>
          </a:p>
        </p:txBody>
      </p:sp>
      <p:sp>
        <p:nvSpPr>
          <p:cNvPr id="31" name="矩形 30"/>
          <p:cNvSpPr/>
          <p:nvPr/>
        </p:nvSpPr>
        <p:spPr>
          <a:xfrm>
            <a:off x="9496742" y="2175272"/>
            <a:ext cx="251079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硬件校正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460" y="1709420"/>
            <a:ext cx="1054735" cy="18719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3939223" y="3829050"/>
            <a:ext cx="44926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巡线任务</a:t>
            </a:r>
            <a:endParaRPr lang="zh-CN" altLang="en-US" sz="3200" b="1" noProof="0" dirty="0">
              <a:ln>
                <a:noFill/>
              </a:ln>
              <a:solidFill>
                <a:srgbClr val="382B59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090" y="1709420"/>
            <a:ext cx="1123315" cy="18719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7051675" y="1480820"/>
            <a:ext cx="443928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   </a:t>
            </a:r>
            <a:r>
              <a: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电机借由PWM_WriteCompare()函数实现，参数为PWM值。修复了电机转速不均匀的问题后，测出了两电机的阈值，即不动时的控制值，为4550。</a:t>
            </a:r>
          </a:p>
        </p:txBody>
      </p:sp>
      <p:sp>
        <p:nvSpPr>
          <p:cNvPr id="32" name="矩形 31"/>
          <p:cNvSpPr/>
          <p:nvPr/>
        </p:nvSpPr>
        <p:spPr>
          <a:xfrm>
            <a:off x="7051778" y="1112780"/>
            <a:ext cx="1897171" cy="3683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zh-CN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方正舒体" panose="02010601030101010101" pitchFamily="2" charset="-122"/>
                <a:sym typeface="+mn-ea"/>
              </a:rPr>
              <a:t>转向实现</a:t>
            </a:r>
            <a:endParaRPr lang="zh-CN" altLang="en-US" b="1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ea typeface="方正舒体" panose="02010601030101010101" pitchFamily="2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51675" y="2985135"/>
            <a:ext cx="461391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   </a:t>
            </a:r>
            <a:r>
              <a: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如果中间的传感器A1在线上，则直行；如果A1大于某个值threshold，则根据A0,A2判断车偏左还是偏右，在右边/左边减去一定的修正速度，修正速度由A1 threshold 进行PD控制。</a:t>
            </a:r>
          </a:p>
        </p:txBody>
      </p:sp>
      <p:sp>
        <p:nvSpPr>
          <p:cNvPr id="7" name="矩形 6"/>
          <p:cNvSpPr/>
          <p:nvPr/>
        </p:nvSpPr>
        <p:spPr>
          <a:xfrm>
            <a:off x="7128613" y="2590425"/>
            <a:ext cx="1897171" cy="3683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zh-CN" altLang="en-US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方正舒体" panose="02010601030101010101" pitchFamily="2" charset="-122"/>
                <a:sym typeface="+mn-ea"/>
              </a:rPr>
              <a:t>方向判定</a:t>
            </a:r>
          </a:p>
        </p:txBody>
      </p:sp>
      <p:sp>
        <p:nvSpPr>
          <p:cNvPr id="8" name="矩形 7"/>
          <p:cNvSpPr/>
          <p:nvPr/>
        </p:nvSpPr>
        <p:spPr>
          <a:xfrm>
            <a:off x="6964680" y="4623435"/>
            <a:ext cx="443928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   </a:t>
            </a:r>
            <a:r>
              <a: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经过实测我们发现，巡线传感器检测到黑色轨迹后输出的模拟量在500左右，检测到地面背景色时输出在1500左右。我们做出如下判定：A1（中间）传感器的数值低于我们提前设置的阈值threshold时则认为偏离了方向。</a:t>
            </a:r>
          </a:p>
        </p:txBody>
      </p:sp>
      <p:sp>
        <p:nvSpPr>
          <p:cNvPr id="9" name="矩形 8"/>
          <p:cNvSpPr/>
          <p:nvPr/>
        </p:nvSpPr>
        <p:spPr>
          <a:xfrm>
            <a:off x="7196455" y="4255135"/>
            <a:ext cx="3027680" cy="3683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zh-CN" altLang="en-US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方正舒体" panose="02010601030101010101" pitchFamily="2" charset="-122"/>
                <a:sym typeface="+mn-ea"/>
              </a:rPr>
              <a:t>传感器的数字处理</a:t>
            </a:r>
          </a:p>
        </p:txBody>
      </p:sp>
      <p:sp>
        <p:nvSpPr>
          <p:cNvPr id="30" name="Freeform 22"/>
          <p:cNvSpPr>
            <a:spLocks noEditPoints="1"/>
          </p:cNvSpPr>
          <p:nvPr/>
        </p:nvSpPr>
        <p:spPr bwMode="auto">
          <a:xfrm>
            <a:off x="6486525" y="1036003"/>
            <a:ext cx="386080" cy="370205"/>
          </a:xfrm>
          <a:custGeom>
            <a:avLst/>
            <a:gdLst>
              <a:gd name="T0" fmla="*/ 134 w 184"/>
              <a:gd name="T1" fmla="*/ 84 h 176"/>
              <a:gd name="T2" fmla="*/ 148 w 184"/>
              <a:gd name="T3" fmla="*/ 48 h 176"/>
              <a:gd name="T4" fmla="*/ 142 w 184"/>
              <a:gd name="T5" fmla="*/ 44 h 176"/>
              <a:gd name="T6" fmla="*/ 128 w 184"/>
              <a:gd name="T7" fmla="*/ 80 h 176"/>
              <a:gd name="T8" fmla="*/ 156 w 184"/>
              <a:gd name="T9" fmla="*/ 144 h 176"/>
              <a:gd name="T10" fmla="*/ 156 w 184"/>
              <a:gd name="T11" fmla="*/ 176 h 176"/>
              <a:gd name="T12" fmla="*/ 156 w 184"/>
              <a:gd name="T13" fmla="*/ 144 h 176"/>
              <a:gd name="T14" fmla="*/ 148 w 184"/>
              <a:gd name="T15" fmla="*/ 160 h 176"/>
              <a:gd name="T16" fmla="*/ 164 w 184"/>
              <a:gd name="T17" fmla="*/ 160 h 176"/>
              <a:gd name="T18" fmla="*/ 76 w 184"/>
              <a:gd name="T19" fmla="*/ 144 h 176"/>
              <a:gd name="T20" fmla="*/ 76 w 184"/>
              <a:gd name="T21" fmla="*/ 176 h 176"/>
              <a:gd name="T22" fmla="*/ 76 w 184"/>
              <a:gd name="T23" fmla="*/ 144 h 176"/>
              <a:gd name="T24" fmla="*/ 68 w 184"/>
              <a:gd name="T25" fmla="*/ 160 h 176"/>
              <a:gd name="T26" fmla="*/ 84 w 184"/>
              <a:gd name="T27" fmla="*/ 160 h 176"/>
              <a:gd name="T28" fmla="*/ 182 w 184"/>
              <a:gd name="T29" fmla="*/ 24 h 176"/>
              <a:gd name="T30" fmla="*/ 40 w 184"/>
              <a:gd name="T31" fmla="*/ 25 h 176"/>
              <a:gd name="T32" fmla="*/ 32 w 184"/>
              <a:gd name="T33" fmla="*/ 3 h 176"/>
              <a:gd name="T34" fmla="*/ 30 w 184"/>
              <a:gd name="T35" fmla="*/ 0 h 176"/>
              <a:gd name="T36" fmla="*/ 0 w 184"/>
              <a:gd name="T37" fmla="*/ 2 h 176"/>
              <a:gd name="T38" fmla="*/ 2 w 184"/>
              <a:gd name="T39" fmla="*/ 8 h 176"/>
              <a:gd name="T40" fmla="*/ 55 w 184"/>
              <a:gd name="T41" fmla="*/ 98 h 176"/>
              <a:gd name="T42" fmla="*/ 56 w 184"/>
              <a:gd name="T43" fmla="*/ 99 h 176"/>
              <a:gd name="T44" fmla="*/ 44 w 184"/>
              <a:gd name="T45" fmla="*/ 129 h 176"/>
              <a:gd name="T46" fmla="*/ 44 w 184"/>
              <a:gd name="T47" fmla="*/ 131 h 176"/>
              <a:gd name="T48" fmla="*/ 46 w 184"/>
              <a:gd name="T49" fmla="*/ 136 h 176"/>
              <a:gd name="T50" fmla="*/ 172 w 184"/>
              <a:gd name="T51" fmla="*/ 134 h 176"/>
              <a:gd name="T52" fmla="*/ 170 w 184"/>
              <a:gd name="T53" fmla="*/ 128 h 176"/>
              <a:gd name="T54" fmla="*/ 62 w 184"/>
              <a:gd name="T55" fmla="*/ 104 h 176"/>
              <a:gd name="T56" fmla="*/ 164 w 184"/>
              <a:gd name="T57" fmla="*/ 102 h 176"/>
              <a:gd name="T58" fmla="*/ 183 w 184"/>
              <a:gd name="T59" fmla="*/ 32 h 176"/>
              <a:gd name="T60" fmla="*/ 184 w 184"/>
              <a:gd name="T61" fmla="*/ 26 h 176"/>
              <a:gd name="T62" fmla="*/ 156 w 184"/>
              <a:gd name="T63" fmla="*/ 96 h 176"/>
              <a:gd name="T64" fmla="*/ 63 w 184"/>
              <a:gd name="T65" fmla="*/ 96 h 176"/>
              <a:gd name="T66" fmla="*/ 174 w 184"/>
              <a:gd name="T67" fmla="*/ 32 h 176"/>
              <a:gd name="T68" fmla="*/ 80 w 184"/>
              <a:gd name="T69" fmla="*/ 82 h 176"/>
              <a:gd name="T70" fmla="*/ 87 w 184"/>
              <a:gd name="T71" fmla="*/ 83 h 176"/>
              <a:gd name="T72" fmla="*/ 78 w 184"/>
              <a:gd name="T73" fmla="*/ 46 h 176"/>
              <a:gd name="T74" fmla="*/ 71 w 184"/>
              <a:gd name="T75" fmla="*/ 45 h 176"/>
              <a:gd name="T76" fmla="*/ 80 w 184"/>
              <a:gd name="T77" fmla="*/ 82 h 176"/>
              <a:gd name="T78" fmla="*/ 110 w 184"/>
              <a:gd name="T79" fmla="*/ 84 h 176"/>
              <a:gd name="T80" fmla="*/ 112 w 184"/>
              <a:gd name="T81" fmla="*/ 46 h 176"/>
              <a:gd name="T82" fmla="*/ 106 w 184"/>
              <a:gd name="T83" fmla="*/ 44 h 176"/>
              <a:gd name="T84" fmla="*/ 104 w 184"/>
              <a:gd name="T85" fmla="*/ 8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4" h="176">
                <a:moveTo>
                  <a:pt x="130" y="83"/>
                </a:moveTo>
                <a:cubicBezTo>
                  <a:pt x="134" y="84"/>
                  <a:pt x="134" y="84"/>
                  <a:pt x="134" y="84"/>
                </a:cubicBezTo>
                <a:cubicBezTo>
                  <a:pt x="135" y="84"/>
                  <a:pt x="136" y="83"/>
                  <a:pt x="137" y="82"/>
                </a:cubicBezTo>
                <a:cubicBezTo>
                  <a:pt x="148" y="48"/>
                  <a:pt x="148" y="48"/>
                  <a:pt x="148" y="48"/>
                </a:cubicBezTo>
                <a:cubicBezTo>
                  <a:pt x="148" y="47"/>
                  <a:pt x="147" y="46"/>
                  <a:pt x="146" y="45"/>
                </a:cubicBezTo>
                <a:cubicBezTo>
                  <a:pt x="142" y="44"/>
                  <a:pt x="142" y="44"/>
                  <a:pt x="142" y="44"/>
                </a:cubicBezTo>
                <a:cubicBezTo>
                  <a:pt x="141" y="44"/>
                  <a:pt x="140" y="45"/>
                  <a:pt x="139" y="46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28" y="81"/>
                  <a:pt x="129" y="82"/>
                  <a:pt x="130" y="83"/>
                </a:cubicBezTo>
                <a:close/>
                <a:moveTo>
                  <a:pt x="156" y="144"/>
                </a:moveTo>
                <a:cubicBezTo>
                  <a:pt x="147" y="144"/>
                  <a:pt x="140" y="151"/>
                  <a:pt x="140" y="160"/>
                </a:cubicBezTo>
                <a:cubicBezTo>
                  <a:pt x="140" y="169"/>
                  <a:pt x="147" y="176"/>
                  <a:pt x="156" y="176"/>
                </a:cubicBezTo>
                <a:cubicBezTo>
                  <a:pt x="165" y="176"/>
                  <a:pt x="172" y="169"/>
                  <a:pt x="172" y="160"/>
                </a:cubicBezTo>
                <a:cubicBezTo>
                  <a:pt x="172" y="151"/>
                  <a:pt x="165" y="144"/>
                  <a:pt x="156" y="144"/>
                </a:cubicBezTo>
                <a:close/>
                <a:moveTo>
                  <a:pt x="156" y="168"/>
                </a:moveTo>
                <a:cubicBezTo>
                  <a:pt x="152" y="168"/>
                  <a:pt x="148" y="164"/>
                  <a:pt x="148" y="160"/>
                </a:cubicBezTo>
                <a:cubicBezTo>
                  <a:pt x="148" y="156"/>
                  <a:pt x="152" y="152"/>
                  <a:pt x="156" y="152"/>
                </a:cubicBezTo>
                <a:cubicBezTo>
                  <a:pt x="160" y="152"/>
                  <a:pt x="164" y="156"/>
                  <a:pt x="164" y="160"/>
                </a:cubicBezTo>
                <a:cubicBezTo>
                  <a:pt x="164" y="164"/>
                  <a:pt x="160" y="168"/>
                  <a:pt x="156" y="168"/>
                </a:cubicBezTo>
                <a:close/>
                <a:moveTo>
                  <a:pt x="76" y="144"/>
                </a:moveTo>
                <a:cubicBezTo>
                  <a:pt x="67" y="144"/>
                  <a:pt x="60" y="151"/>
                  <a:pt x="60" y="160"/>
                </a:cubicBezTo>
                <a:cubicBezTo>
                  <a:pt x="60" y="169"/>
                  <a:pt x="67" y="176"/>
                  <a:pt x="76" y="176"/>
                </a:cubicBezTo>
                <a:cubicBezTo>
                  <a:pt x="85" y="176"/>
                  <a:pt x="92" y="169"/>
                  <a:pt x="92" y="160"/>
                </a:cubicBezTo>
                <a:cubicBezTo>
                  <a:pt x="92" y="151"/>
                  <a:pt x="85" y="144"/>
                  <a:pt x="76" y="144"/>
                </a:cubicBezTo>
                <a:close/>
                <a:moveTo>
                  <a:pt x="76" y="168"/>
                </a:moveTo>
                <a:cubicBezTo>
                  <a:pt x="72" y="168"/>
                  <a:pt x="68" y="164"/>
                  <a:pt x="68" y="160"/>
                </a:cubicBezTo>
                <a:cubicBezTo>
                  <a:pt x="68" y="156"/>
                  <a:pt x="72" y="152"/>
                  <a:pt x="76" y="152"/>
                </a:cubicBezTo>
                <a:cubicBezTo>
                  <a:pt x="80" y="152"/>
                  <a:pt x="84" y="156"/>
                  <a:pt x="84" y="160"/>
                </a:cubicBezTo>
                <a:cubicBezTo>
                  <a:pt x="84" y="164"/>
                  <a:pt x="80" y="168"/>
                  <a:pt x="76" y="168"/>
                </a:cubicBezTo>
                <a:close/>
                <a:moveTo>
                  <a:pt x="182" y="24"/>
                </a:moveTo>
                <a:cubicBezTo>
                  <a:pt x="42" y="24"/>
                  <a:pt x="42" y="24"/>
                  <a:pt x="42" y="24"/>
                </a:cubicBezTo>
                <a:cubicBezTo>
                  <a:pt x="41" y="24"/>
                  <a:pt x="41" y="24"/>
                  <a:pt x="40" y="25"/>
                </a:cubicBezTo>
                <a:cubicBezTo>
                  <a:pt x="34" y="4"/>
                  <a:pt x="34" y="4"/>
                  <a:pt x="34" y="4"/>
                </a:cubicBezTo>
                <a:cubicBezTo>
                  <a:pt x="33" y="4"/>
                  <a:pt x="33" y="3"/>
                  <a:pt x="32" y="3"/>
                </a:cubicBezTo>
                <a:cubicBezTo>
                  <a:pt x="32" y="2"/>
                  <a:pt x="32" y="2"/>
                  <a:pt x="32" y="2"/>
                </a:cubicBezTo>
                <a:cubicBezTo>
                  <a:pt x="32" y="1"/>
                  <a:pt x="31" y="0"/>
                  <a:pt x="3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6"/>
                  <a:pt x="0" y="6"/>
                  <a:pt x="0" y="6"/>
                </a:cubicBezTo>
                <a:cubicBezTo>
                  <a:pt x="0" y="7"/>
                  <a:pt x="1" y="8"/>
                  <a:pt x="2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55" y="98"/>
                  <a:pt x="55" y="98"/>
                  <a:pt x="55" y="98"/>
                </a:cubicBezTo>
                <a:cubicBezTo>
                  <a:pt x="55" y="99"/>
                  <a:pt x="56" y="99"/>
                  <a:pt x="56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44" y="129"/>
                  <a:pt x="44" y="129"/>
                  <a:pt x="44" y="129"/>
                </a:cubicBezTo>
                <a:cubicBezTo>
                  <a:pt x="44" y="129"/>
                  <a:pt x="44" y="129"/>
                  <a:pt x="44" y="129"/>
                </a:cubicBezTo>
                <a:cubicBezTo>
                  <a:pt x="44" y="130"/>
                  <a:pt x="44" y="130"/>
                  <a:pt x="44" y="130"/>
                </a:cubicBezTo>
                <a:cubicBezTo>
                  <a:pt x="44" y="130"/>
                  <a:pt x="44" y="130"/>
                  <a:pt x="44" y="131"/>
                </a:cubicBezTo>
                <a:cubicBezTo>
                  <a:pt x="44" y="134"/>
                  <a:pt x="44" y="134"/>
                  <a:pt x="44" y="134"/>
                </a:cubicBezTo>
                <a:cubicBezTo>
                  <a:pt x="44" y="135"/>
                  <a:pt x="45" y="136"/>
                  <a:pt x="46" y="136"/>
                </a:cubicBezTo>
                <a:cubicBezTo>
                  <a:pt x="170" y="136"/>
                  <a:pt x="170" y="136"/>
                  <a:pt x="170" y="136"/>
                </a:cubicBezTo>
                <a:cubicBezTo>
                  <a:pt x="171" y="136"/>
                  <a:pt x="172" y="135"/>
                  <a:pt x="172" y="134"/>
                </a:cubicBezTo>
                <a:cubicBezTo>
                  <a:pt x="172" y="130"/>
                  <a:pt x="172" y="130"/>
                  <a:pt x="172" y="130"/>
                </a:cubicBezTo>
                <a:cubicBezTo>
                  <a:pt x="172" y="129"/>
                  <a:pt x="171" y="128"/>
                  <a:pt x="170" y="128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62" y="104"/>
                  <a:pt x="62" y="104"/>
                  <a:pt x="62" y="104"/>
                </a:cubicBezTo>
                <a:cubicBezTo>
                  <a:pt x="162" y="104"/>
                  <a:pt x="162" y="104"/>
                  <a:pt x="162" y="104"/>
                </a:cubicBezTo>
                <a:cubicBezTo>
                  <a:pt x="163" y="104"/>
                  <a:pt x="164" y="103"/>
                  <a:pt x="164" y="102"/>
                </a:cubicBezTo>
                <a:cubicBezTo>
                  <a:pt x="164" y="99"/>
                  <a:pt x="164" y="99"/>
                  <a:pt x="164" y="99"/>
                </a:cubicBezTo>
                <a:cubicBezTo>
                  <a:pt x="183" y="32"/>
                  <a:pt x="183" y="32"/>
                  <a:pt x="183" y="32"/>
                </a:cubicBezTo>
                <a:cubicBezTo>
                  <a:pt x="183" y="32"/>
                  <a:pt x="184" y="31"/>
                  <a:pt x="184" y="30"/>
                </a:cubicBezTo>
                <a:cubicBezTo>
                  <a:pt x="184" y="26"/>
                  <a:pt x="184" y="26"/>
                  <a:pt x="184" y="26"/>
                </a:cubicBezTo>
                <a:cubicBezTo>
                  <a:pt x="184" y="25"/>
                  <a:pt x="183" y="24"/>
                  <a:pt x="182" y="24"/>
                </a:cubicBezTo>
                <a:close/>
                <a:moveTo>
                  <a:pt x="156" y="96"/>
                </a:moveTo>
                <a:cubicBezTo>
                  <a:pt x="63" y="96"/>
                  <a:pt x="63" y="96"/>
                  <a:pt x="63" y="96"/>
                </a:cubicBezTo>
                <a:cubicBezTo>
                  <a:pt x="63" y="96"/>
                  <a:pt x="63" y="96"/>
                  <a:pt x="63" y="96"/>
                </a:cubicBezTo>
                <a:cubicBezTo>
                  <a:pt x="42" y="32"/>
                  <a:pt x="42" y="32"/>
                  <a:pt x="42" y="32"/>
                </a:cubicBezTo>
                <a:cubicBezTo>
                  <a:pt x="174" y="32"/>
                  <a:pt x="174" y="32"/>
                  <a:pt x="174" y="32"/>
                </a:cubicBezTo>
                <a:lnTo>
                  <a:pt x="156" y="96"/>
                </a:lnTo>
                <a:close/>
                <a:moveTo>
                  <a:pt x="80" y="82"/>
                </a:moveTo>
                <a:cubicBezTo>
                  <a:pt x="81" y="83"/>
                  <a:pt x="82" y="84"/>
                  <a:pt x="83" y="84"/>
                </a:cubicBezTo>
                <a:cubicBezTo>
                  <a:pt x="87" y="83"/>
                  <a:pt x="87" y="83"/>
                  <a:pt x="87" y="83"/>
                </a:cubicBezTo>
                <a:cubicBezTo>
                  <a:pt x="88" y="83"/>
                  <a:pt x="88" y="81"/>
                  <a:pt x="88" y="80"/>
                </a:cubicBezTo>
                <a:cubicBezTo>
                  <a:pt x="78" y="46"/>
                  <a:pt x="78" y="46"/>
                  <a:pt x="78" y="46"/>
                </a:cubicBezTo>
                <a:cubicBezTo>
                  <a:pt x="77" y="45"/>
                  <a:pt x="76" y="44"/>
                  <a:pt x="75" y="44"/>
                </a:cubicBezTo>
                <a:cubicBezTo>
                  <a:pt x="71" y="45"/>
                  <a:pt x="71" y="45"/>
                  <a:pt x="71" y="45"/>
                </a:cubicBezTo>
                <a:cubicBezTo>
                  <a:pt x="70" y="46"/>
                  <a:pt x="70" y="47"/>
                  <a:pt x="70" y="48"/>
                </a:cubicBezTo>
                <a:lnTo>
                  <a:pt x="80" y="82"/>
                </a:lnTo>
                <a:close/>
                <a:moveTo>
                  <a:pt x="106" y="84"/>
                </a:moveTo>
                <a:cubicBezTo>
                  <a:pt x="110" y="84"/>
                  <a:pt x="110" y="84"/>
                  <a:pt x="110" y="84"/>
                </a:cubicBezTo>
                <a:cubicBezTo>
                  <a:pt x="111" y="84"/>
                  <a:pt x="112" y="83"/>
                  <a:pt x="112" y="82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45"/>
                  <a:pt x="111" y="44"/>
                  <a:pt x="110" y="44"/>
                </a:cubicBezTo>
                <a:cubicBezTo>
                  <a:pt x="106" y="44"/>
                  <a:pt x="106" y="44"/>
                  <a:pt x="106" y="44"/>
                </a:cubicBezTo>
                <a:cubicBezTo>
                  <a:pt x="105" y="44"/>
                  <a:pt x="104" y="45"/>
                  <a:pt x="104" y="46"/>
                </a:cubicBezTo>
                <a:cubicBezTo>
                  <a:pt x="104" y="82"/>
                  <a:pt x="104" y="82"/>
                  <a:pt x="104" y="82"/>
                </a:cubicBezTo>
                <a:cubicBezTo>
                  <a:pt x="104" y="83"/>
                  <a:pt x="105" y="84"/>
                  <a:pt x="106" y="84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67" name="Freeform 42"/>
          <p:cNvSpPr>
            <a:spLocks noEditPoints="1"/>
          </p:cNvSpPr>
          <p:nvPr/>
        </p:nvSpPr>
        <p:spPr bwMode="auto">
          <a:xfrm>
            <a:off x="6630035" y="4256405"/>
            <a:ext cx="334645" cy="367030"/>
          </a:xfrm>
          <a:custGeom>
            <a:avLst/>
            <a:gdLst>
              <a:gd name="T0" fmla="*/ 74 w 168"/>
              <a:gd name="T1" fmla="*/ 88 h 184"/>
              <a:gd name="T2" fmla="*/ 76 w 168"/>
              <a:gd name="T3" fmla="*/ 82 h 184"/>
              <a:gd name="T4" fmla="*/ 34 w 168"/>
              <a:gd name="T5" fmla="*/ 80 h 184"/>
              <a:gd name="T6" fmla="*/ 32 w 168"/>
              <a:gd name="T7" fmla="*/ 86 h 184"/>
              <a:gd name="T8" fmla="*/ 34 w 168"/>
              <a:gd name="T9" fmla="*/ 68 h 184"/>
              <a:gd name="T10" fmla="*/ 76 w 168"/>
              <a:gd name="T11" fmla="*/ 66 h 184"/>
              <a:gd name="T12" fmla="*/ 74 w 168"/>
              <a:gd name="T13" fmla="*/ 60 h 184"/>
              <a:gd name="T14" fmla="*/ 32 w 168"/>
              <a:gd name="T15" fmla="*/ 62 h 184"/>
              <a:gd name="T16" fmla="*/ 34 w 168"/>
              <a:gd name="T17" fmla="*/ 68 h 184"/>
              <a:gd name="T18" fmla="*/ 74 w 168"/>
              <a:gd name="T19" fmla="*/ 48 h 184"/>
              <a:gd name="T20" fmla="*/ 76 w 168"/>
              <a:gd name="T21" fmla="*/ 42 h 184"/>
              <a:gd name="T22" fmla="*/ 34 w 168"/>
              <a:gd name="T23" fmla="*/ 40 h 184"/>
              <a:gd name="T24" fmla="*/ 32 w 168"/>
              <a:gd name="T25" fmla="*/ 46 h 184"/>
              <a:gd name="T26" fmla="*/ 32 w 168"/>
              <a:gd name="T27" fmla="*/ 114 h 184"/>
              <a:gd name="T28" fmla="*/ 34 w 168"/>
              <a:gd name="T29" fmla="*/ 120 h 184"/>
              <a:gd name="T30" fmla="*/ 136 w 168"/>
              <a:gd name="T31" fmla="*/ 118 h 184"/>
              <a:gd name="T32" fmla="*/ 134 w 168"/>
              <a:gd name="T33" fmla="*/ 112 h 184"/>
              <a:gd name="T34" fmla="*/ 32 w 168"/>
              <a:gd name="T35" fmla="*/ 114 h 184"/>
              <a:gd name="T36" fmla="*/ 168 w 168"/>
              <a:gd name="T37" fmla="*/ 44 h 184"/>
              <a:gd name="T38" fmla="*/ 163 w 168"/>
              <a:gd name="T39" fmla="*/ 38 h 184"/>
              <a:gd name="T40" fmla="*/ 124 w 168"/>
              <a:gd name="T41" fmla="*/ 0 h 184"/>
              <a:gd name="T42" fmla="*/ 16 w 168"/>
              <a:gd name="T43" fmla="*/ 0 h 184"/>
              <a:gd name="T44" fmla="*/ 0 w 168"/>
              <a:gd name="T45" fmla="*/ 168 h 184"/>
              <a:gd name="T46" fmla="*/ 152 w 168"/>
              <a:gd name="T47" fmla="*/ 184 h 184"/>
              <a:gd name="T48" fmla="*/ 168 w 168"/>
              <a:gd name="T49" fmla="*/ 52 h 184"/>
              <a:gd name="T50" fmla="*/ 168 w 168"/>
              <a:gd name="T51" fmla="*/ 51 h 184"/>
              <a:gd name="T52" fmla="*/ 158 w 168"/>
              <a:gd name="T53" fmla="*/ 43 h 184"/>
              <a:gd name="T54" fmla="*/ 132 w 168"/>
              <a:gd name="T55" fmla="*/ 44 h 184"/>
              <a:gd name="T56" fmla="*/ 124 w 168"/>
              <a:gd name="T57" fmla="*/ 9 h 184"/>
              <a:gd name="T58" fmla="*/ 152 w 168"/>
              <a:gd name="T59" fmla="*/ 176 h 184"/>
              <a:gd name="T60" fmla="*/ 8 w 168"/>
              <a:gd name="T61" fmla="*/ 168 h 184"/>
              <a:gd name="T62" fmla="*/ 16 w 168"/>
              <a:gd name="T63" fmla="*/ 8 h 184"/>
              <a:gd name="T64" fmla="*/ 123 w 168"/>
              <a:gd name="T65" fmla="*/ 8 h 184"/>
              <a:gd name="T66" fmla="*/ 116 w 168"/>
              <a:gd name="T67" fmla="*/ 36 h 184"/>
              <a:gd name="T68" fmla="*/ 160 w 168"/>
              <a:gd name="T69" fmla="*/ 52 h 184"/>
              <a:gd name="T70" fmla="*/ 160 w 168"/>
              <a:gd name="T71" fmla="*/ 44 h 184"/>
              <a:gd name="T72" fmla="*/ 160 w 168"/>
              <a:gd name="T73" fmla="*/ 44 h 184"/>
              <a:gd name="T74" fmla="*/ 34 w 168"/>
              <a:gd name="T75" fmla="*/ 136 h 184"/>
              <a:gd name="T76" fmla="*/ 32 w 168"/>
              <a:gd name="T77" fmla="*/ 142 h 184"/>
              <a:gd name="T78" fmla="*/ 134 w 168"/>
              <a:gd name="T79" fmla="*/ 144 h 184"/>
              <a:gd name="T80" fmla="*/ 136 w 168"/>
              <a:gd name="T81" fmla="*/ 13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" h="184">
                <a:moveTo>
                  <a:pt x="34" y="88"/>
                </a:moveTo>
                <a:cubicBezTo>
                  <a:pt x="74" y="88"/>
                  <a:pt x="74" y="88"/>
                  <a:pt x="74" y="88"/>
                </a:cubicBezTo>
                <a:cubicBezTo>
                  <a:pt x="75" y="88"/>
                  <a:pt x="76" y="87"/>
                  <a:pt x="76" y="86"/>
                </a:cubicBezTo>
                <a:cubicBezTo>
                  <a:pt x="76" y="82"/>
                  <a:pt x="76" y="82"/>
                  <a:pt x="76" y="82"/>
                </a:cubicBezTo>
                <a:cubicBezTo>
                  <a:pt x="76" y="81"/>
                  <a:pt x="75" y="80"/>
                  <a:pt x="74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3" y="80"/>
                  <a:pt x="32" y="81"/>
                  <a:pt x="32" y="82"/>
                </a:cubicBezTo>
                <a:cubicBezTo>
                  <a:pt x="32" y="86"/>
                  <a:pt x="32" y="86"/>
                  <a:pt x="32" y="86"/>
                </a:cubicBezTo>
                <a:cubicBezTo>
                  <a:pt x="32" y="87"/>
                  <a:pt x="33" y="88"/>
                  <a:pt x="34" y="88"/>
                </a:cubicBezTo>
                <a:close/>
                <a:moveTo>
                  <a:pt x="34" y="68"/>
                </a:moveTo>
                <a:cubicBezTo>
                  <a:pt x="74" y="68"/>
                  <a:pt x="74" y="68"/>
                  <a:pt x="74" y="68"/>
                </a:cubicBezTo>
                <a:cubicBezTo>
                  <a:pt x="75" y="68"/>
                  <a:pt x="76" y="67"/>
                  <a:pt x="76" y="66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1"/>
                  <a:pt x="75" y="60"/>
                  <a:pt x="74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3" y="60"/>
                  <a:pt x="32" y="61"/>
                  <a:pt x="32" y="62"/>
                </a:cubicBezTo>
                <a:cubicBezTo>
                  <a:pt x="32" y="66"/>
                  <a:pt x="32" y="66"/>
                  <a:pt x="32" y="66"/>
                </a:cubicBezTo>
                <a:cubicBezTo>
                  <a:pt x="32" y="67"/>
                  <a:pt x="33" y="68"/>
                  <a:pt x="34" y="68"/>
                </a:cubicBezTo>
                <a:close/>
                <a:moveTo>
                  <a:pt x="34" y="48"/>
                </a:moveTo>
                <a:cubicBezTo>
                  <a:pt x="74" y="48"/>
                  <a:pt x="74" y="48"/>
                  <a:pt x="74" y="48"/>
                </a:cubicBezTo>
                <a:cubicBezTo>
                  <a:pt x="75" y="48"/>
                  <a:pt x="76" y="47"/>
                  <a:pt x="76" y="46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1"/>
                  <a:pt x="75" y="40"/>
                  <a:pt x="74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33" y="40"/>
                  <a:pt x="32" y="41"/>
                  <a:pt x="32" y="42"/>
                </a:cubicBezTo>
                <a:cubicBezTo>
                  <a:pt x="32" y="46"/>
                  <a:pt x="32" y="46"/>
                  <a:pt x="32" y="46"/>
                </a:cubicBezTo>
                <a:cubicBezTo>
                  <a:pt x="32" y="47"/>
                  <a:pt x="33" y="48"/>
                  <a:pt x="34" y="48"/>
                </a:cubicBezTo>
                <a:close/>
                <a:moveTo>
                  <a:pt x="32" y="114"/>
                </a:moveTo>
                <a:cubicBezTo>
                  <a:pt x="32" y="118"/>
                  <a:pt x="32" y="118"/>
                  <a:pt x="32" y="118"/>
                </a:cubicBezTo>
                <a:cubicBezTo>
                  <a:pt x="32" y="119"/>
                  <a:pt x="33" y="120"/>
                  <a:pt x="34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5" y="120"/>
                  <a:pt x="136" y="119"/>
                  <a:pt x="136" y="118"/>
                </a:cubicBezTo>
                <a:cubicBezTo>
                  <a:pt x="136" y="114"/>
                  <a:pt x="136" y="114"/>
                  <a:pt x="136" y="114"/>
                </a:cubicBezTo>
                <a:cubicBezTo>
                  <a:pt x="136" y="113"/>
                  <a:pt x="135" y="112"/>
                  <a:pt x="134" y="112"/>
                </a:cubicBezTo>
                <a:cubicBezTo>
                  <a:pt x="34" y="112"/>
                  <a:pt x="34" y="112"/>
                  <a:pt x="34" y="112"/>
                </a:cubicBezTo>
                <a:cubicBezTo>
                  <a:pt x="33" y="112"/>
                  <a:pt x="32" y="113"/>
                  <a:pt x="32" y="114"/>
                </a:cubicBezTo>
                <a:close/>
                <a:moveTo>
                  <a:pt x="168" y="51"/>
                </a:moveTo>
                <a:cubicBezTo>
                  <a:pt x="168" y="44"/>
                  <a:pt x="168" y="44"/>
                  <a:pt x="168" y="44"/>
                </a:cubicBezTo>
                <a:cubicBezTo>
                  <a:pt x="164" y="40"/>
                  <a:pt x="164" y="40"/>
                  <a:pt x="164" y="40"/>
                </a:cubicBezTo>
                <a:cubicBezTo>
                  <a:pt x="164" y="39"/>
                  <a:pt x="164" y="38"/>
                  <a:pt x="163" y="38"/>
                </a:cubicBezTo>
                <a:cubicBezTo>
                  <a:pt x="127" y="1"/>
                  <a:pt x="127" y="1"/>
                  <a:pt x="127" y="1"/>
                </a:cubicBezTo>
                <a:cubicBezTo>
                  <a:pt x="126" y="0"/>
                  <a:pt x="125" y="0"/>
                  <a:pt x="124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7"/>
                  <a:pt x="7" y="184"/>
                  <a:pt x="16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61" y="184"/>
                  <a:pt x="168" y="177"/>
                  <a:pt x="168" y="168"/>
                </a:cubicBezTo>
                <a:cubicBezTo>
                  <a:pt x="168" y="52"/>
                  <a:pt x="168" y="52"/>
                  <a:pt x="168" y="52"/>
                </a:cubicBezTo>
                <a:cubicBezTo>
                  <a:pt x="168" y="52"/>
                  <a:pt x="168" y="52"/>
                  <a:pt x="168" y="52"/>
                </a:cubicBezTo>
                <a:lnTo>
                  <a:pt x="168" y="51"/>
                </a:lnTo>
                <a:close/>
                <a:moveTo>
                  <a:pt x="124" y="9"/>
                </a:moveTo>
                <a:cubicBezTo>
                  <a:pt x="158" y="43"/>
                  <a:pt x="158" y="43"/>
                  <a:pt x="158" y="43"/>
                </a:cubicBezTo>
                <a:cubicBezTo>
                  <a:pt x="158" y="44"/>
                  <a:pt x="158" y="44"/>
                  <a:pt x="159" y="44"/>
                </a:cubicBezTo>
                <a:cubicBezTo>
                  <a:pt x="132" y="44"/>
                  <a:pt x="132" y="44"/>
                  <a:pt x="132" y="44"/>
                </a:cubicBezTo>
                <a:cubicBezTo>
                  <a:pt x="128" y="44"/>
                  <a:pt x="124" y="40"/>
                  <a:pt x="124" y="36"/>
                </a:cubicBezTo>
                <a:lnTo>
                  <a:pt x="124" y="9"/>
                </a:lnTo>
                <a:close/>
                <a:moveTo>
                  <a:pt x="160" y="168"/>
                </a:moveTo>
                <a:cubicBezTo>
                  <a:pt x="160" y="172"/>
                  <a:pt x="156" y="176"/>
                  <a:pt x="152" y="176"/>
                </a:cubicBezTo>
                <a:cubicBezTo>
                  <a:pt x="16" y="176"/>
                  <a:pt x="16" y="176"/>
                  <a:pt x="16" y="176"/>
                </a:cubicBezTo>
                <a:cubicBezTo>
                  <a:pt x="12" y="176"/>
                  <a:pt x="8" y="172"/>
                  <a:pt x="8" y="1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8"/>
                  <a:pt x="123" y="8"/>
                  <a:pt x="123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6" y="45"/>
                  <a:pt x="123" y="52"/>
                  <a:pt x="132" y="52"/>
                </a:cubicBezTo>
                <a:cubicBezTo>
                  <a:pt x="160" y="52"/>
                  <a:pt x="160" y="52"/>
                  <a:pt x="160" y="52"/>
                </a:cubicBezTo>
                <a:lnTo>
                  <a:pt x="160" y="168"/>
                </a:lnTo>
                <a:close/>
                <a:moveTo>
                  <a:pt x="160" y="44"/>
                </a:moveTo>
                <a:cubicBezTo>
                  <a:pt x="159" y="44"/>
                  <a:pt x="159" y="44"/>
                  <a:pt x="159" y="44"/>
                </a:cubicBezTo>
                <a:cubicBezTo>
                  <a:pt x="159" y="44"/>
                  <a:pt x="160" y="44"/>
                  <a:pt x="160" y="44"/>
                </a:cubicBezTo>
                <a:close/>
                <a:moveTo>
                  <a:pt x="134" y="136"/>
                </a:moveTo>
                <a:cubicBezTo>
                  <a:pt x="34" y="136"/>
                  <a:pt x="34" y="136"/>
                  <a:pt x="34" y="136"/>
                </a:cubicBezTo>
                <a:cubicBezTo>
                  <a:pt x="33" y="136"/>
                  <a:pt x="32" y="137"/>
                  <a:pt x="32" y="138"/>
                </a:cubicBezTo>
                <a:cubicBezTo>
                  <a:pt x="32" y="142"/>
                  <a:pt x="32" y="142"/>
                  <a:pt x="32" y="142"/>
                </a:cubicBezTo>
                <a:cubicBezTo>
                  <a:pt x="32" y="143"/>
                  <a:pt x="33" y="144"/>
                  <a:pt x="34" y="144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3"/>
                  <a:pt x="136" y="142"/>
                </a:cubicBezTo>
                <a:cubicBezTo>
                  <a:pt x="136" y="138"/>
                  <a:pt x="136" y="138"/>
                  <a:pt x="136" y="138"/>
                </a:cubicBezTo>
                <a:cubicBezTo>
                  <a:pt x="136" y="137"/>
                  <a:pt x="135" y="136"/>
                  <a:pt x="134" y="136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4" name="Freeform 114"/>
          <p:cNvSpPr>
            <a:spLocks noEditPoints="1"/>
          </p:cNvSpPr>
          <p:nvPr/>
        </p:nvSpPr>
        <p:spPr bwMode="auto">
          <a:xfrm>
            <a:off x="6772910" y="2756535"/>
            <a:ext cx="107950" cy="201295"/>
          </a:xfrm>
          <a:custGeom>
            <a:avLst/>
            <a:gdLst>
              <a:gd name="T0" fmla="*/ 46 w 56"/>
              <a:gd name="T1" fmla="*/ 104 h 104"/>
              <a:gd name="T2" fmla="*/ 10 w 56"/>
              <a:gd name="T3" fmla="*/ 104 h 104"/>
              <a:gd name="T4" fmla="*/ 0 w 56"/>
              <a:gd name="T5" fmla="*/ 94 h 104"/>
              <a:gd name="T6" fmla="*/ 0 w 56"/>
              <a:gd name="T7" fmla="*/ 10 h 104"/>
              <a:gd name="T8" fmla="*/ 10 w 56"/>
              <a:gd name="T9" fmla="*/ 0 h 104"/>
              <a:gd name="T10" fmla="*/ 46 w 56"/>
              <a:gd name="T11" fmla="*/ 0 h 104"/>
              <a:gd name="T12" fmla="*/ 56 w 56"/>
              <a:gd name="T13" fmla="*/ 10 h 104"/>
              <a:gd name="T14" fmla="*/ 56 w 56"/>
              <a:gd name="T15" fmla="*/ 94 h 104"/>
              <a:gd name="T16" fmla="*/ 46 w 56"/>
              <a:gd name="T17" fmla="*/ 104 h 104"/>
              <a:gd name="T18" fmla="*/ 10 w 56"/>
              <a:gd name="T19" fmla="*/ 8 h 104"/>
              <a:gd name="T20" fmla="*/ 8 w 56"/>
              <a:gd name="T21" fmla="*/ 10 h 104"/>
              <a:gd name="T22" fmla="*/ 8 w 56"/>
              <a:gd name="T23" fmla="*/ 94 h 104"/>
              <a:gd name="T24" fmla="*/ 10 w 56"/>
              <a:gd name="T25" fmla="*/ 96 h 104"/>
              <a:gd name="T26" fmla="*/ 46 w 56"/>
              <a:gd name="T27" fmla="*/ 96 h 104"/>
              <a:gd name="T28" fmla="*/ 48 w 56"/>
              <a:gd name="T29" fmla="*/ 94 h 104"/>
              <a:gd name="T30" fmla="*/ 48 w 56"/>
              <a:gd name="T31" fmla="*/ 10 h 104"/>
              <a:gd name="T32" fmla="*/ 46 w 56"/>
              <a:gd name="T33" fmla="*/ 8 h 104"/>
              <a:gd name="T34" fmla="*/ 10 w 56"/>
              <a:gd name="T35" fmla="*/ 8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6" h="104">
                <a:moveTo>
                  <a:pt x="46" y="104"/>
                </a:moveTo>
                <a:cubicBezTo>
                  <a:pt x="10" y="104"/>
                  <a:pt x="10" y="104"/>
                  <a:pt x="10" y="104"/>
                </a:cubicBezTo>
                <a:cubicBezTo>
                  <a:pt x="5" y="104"/>
                  <a:pt x="0" y="99"/>
                  <a:pt x="0" y="9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5" y="0"/>
                  <a:pt x="10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51" y="0"/>
                  <a:pt x="56" y="5"/>
                  <a:pt x="56" y="10"/>
                </a:cubicBezTo>
                <a:cubicBezTo>
                  <a:pt x="56" y="94"/>
                  <a:pt x="56" y="94"/>
                  <a:pt x="56" y="94"/>
                </a:cubicBezTo>
                <a:cubicBezTo>
                  <a:pt x="56" y="99"/>
                  <a:pt x="51" y="104"/>
                  <a:pt x="46" y="104"/>
                </a:cubicBezTo>
                <a:close/>
                <a:moveTo>
                  <a:pt x="10" y="8"/>
                </a:moveTo>
                <a:cubicBezTo>
                  <a:pt x="9" y="8"/>
                  <a:pt x="8" y="9"/>
                  <a:pt x="8" y="10"/>
                </a:cubicBezTo>
                <a:cubicBezTo>
                  <a:pt x="8" y="94"/>
                  <a:pt x="8" y="94"/>
                  <a:pt x="8" y="94"/>
                </a:cubicBezTo>
                <a:cubicBezTo>
                  <a:pt x="8" y="95"/>
                  <a:pt x="9" y="96"/>
                  <a:pt x="10" y="96"/>
                </a:cubicBezTo>
                <a:cubicBezTo>
                  <a:pt x="46" y="96"/>
                  <a:pt x="46" y="96"/>
                  <a:pt x="46" y="96"/>
                </a:cubicBezTo>
                <a:cubicBezTo>
                  <a:pt x="47" y="96"/>
                  <a:pt x="48" y="95"/>
                  <a:pt x="48" y="94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9"/>
                  <a:pt x="47" y="8"/>
                  <a:pt x="46" y="8"/>
                </a:cubicBezTo>
                <a:lnTo>
                  <a:pt x="10" y="8"/>
                </a:lnTo>
                <a:close/>
              </a:path>
            </a:pathLst>
          </a:custGeom>
          <a:solidFill>
            <a:srgbClr val="382B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" name="Freeform 115"/>
          <p:cNvSpPr/>
          <p:nvPr/>
        </p:nvSpPr>
        <p:spPr bwMode="auto">
          <a:xfrm>
            <a:off x="6779895" y="2787650"/>
            <a:ext cx="93345" cy="15875"/>
          </a:xfrm>
          <a:custGeom>
            <a:avLst/>
            <a:gdLst>
              <a:gd name="T0" fmla="*/ 44 w 48"/>
              <a:gd name="T1" fmla="*/ 8 h 8"/>
              <a:gd name="T2" fmla="*/ 4 w 48"/>
              <a:gd name="T3" fmla="*/ 8 h 8"/>
              <a:gd name="T4" fmla="*/ 0 w 48"/>
              <a:gd name="T5" fmla="*/ 4 h 8"/>
              <a:gd name="T6" fmla="*/ 4 w 48"/>
              <a:gd name="T7" fmla="*/ 0 h 8"/>
              <a:gd name="T8" fmla="*/ 44 w 48"/>
              <a:gd name="T9" fmla="*/ 0 h 8"/>
              <a:gd name="T10" fmla="*/ 48 w 48"/>
              <a:gd name="T11" fmla="*/ 4 h 8"/>
              <a:gd name="T12" fmla="*/ 44 w 48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" h="8">
                <a:moveTo>
                  <a:pt x="44" y="8"/>
                </a:move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6" y="0"/>
                  <a:pt x="48" y="2"/>
                  <a:pt x="48" y="4"/>
                </a:cubicBezTo>
                <a:cubicBezTo>
                  <a:pt x="48" y="6"/>
                  <a:pt x="46" y="8"/>
                  <a:pt x="44" y="8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6" name="Freeform 116"/>
          <p:cNvSpPr/>
          <p:nvPr/>
        </p:nvSpPr>
        <p:spPr bwMode="auto">
          <a:xfrm>
            <a:off x="6779895" y="2911475"/>
            <a:ext cx="93345" cy="15875"/>
          </a:xfrm>
          <a:custGeom>
            <a:avLst/>
            <a:gdLst>
              <a:gd name="T0" fmla="*/ 44 w 48"/>
              <a:gd name="T1" fmla="*/ 8 h 8"/>
              <a:gd name="T2" fmla="*/ 4 w 48"/>
              <a:gd name="T3" fmla="*/ 8 h 8"/>
              <a:gd name="T4" fmla="*/ 0 w 48"/>
              <a:gd name="T5" fmla="*/ 4 h 8"/>
              <a:gd name="T6" fmla="*/ 4 w 48"/>
              <a:gd name="T7" fmla="*/ 0 h 8"/>
              <a:gd name="T8" fmla="*/ 44 w 48"/>
              <a:gd name="T9" fmla="*/ 0 h 8"/>
              <a:gd name="T10" fmla="*/ 48 w 48"/>
              <a:gd name="T11" fmla="*/ 4 h 8"/>
              <a:gd name="T12" fmla="*/ 44 w 48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" h="8">
                <a:moveTo>
                  <a:pt x="44" y="8"/>
                </a:move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6" y="0"/>
                  <a:pt x="48" y="2"/>
                  <a:pt x="48" y="4"/>
                </a:cubicBezTo>
                <a:cubicBezTo>
                  <a:pt x="48" y="6"/>
                  <a:pt x="46" y="8"/>
                  <a:pt x="44" y="8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7" name="Freeform 117"/>
          <p:cNvSpPr/>
          <p:nvPr/>
        </p:nvSpPr>
        <p:spPr bwMode="auto">
          <a:xfrm>
            <a:off x="6478270" y="2633345"/>
            <a:ext cx="371475" cy="263525"/>
          </a:xfrm>
          <a:custGeom>
            <a:avLst/>
            <a:gdLst>
              <a:gd name="T0" fmla="*/ 152 w 192"/>
              <a:gd name="T1" fmla="*/ 136 h 136"/>
              <a:gd name="T2" fmla="*/ 15 w 192"/>
              <a:gd name="T3" fmla="*/ 136 h 136"/>
              <a:gd name="T4" fmla="*/ 0 w 192"/>
              <a:gd name="T5" fmla="*/ 120 h 136"/>
              <a:gd name="T6" fmla="*/ 0 w 192"/>
              <a:gd name="T7" fmla="*/ 13 h 136"/>
              <a:gd name="T8" fmla="*/ 15 w 192"/>
              <a:gd name="T9" fmla="*/ 0 h 136"/>
              <a:gd name="T10" fmla="*/ 179 w 192"/>
              <a:gd name="T11" fmla="*/ 0 h 136"/>
              <a:gd name="T12" fmla="*/ 192 w 192"/>
              <a:gd name="T13" fmla="*/ 13 h 136"/>
              <a:gd name="T14" fmla="*/ 192 w 192"/>
              <a:gd name="T15" fmla="*/ 64 h 136"/>
              <a:gd name="T16" fmla="*/ 188 w 192"/>
              <a:gd name="T17" fmla="*/ 68 h 136"/>
              <a:gd name="T18" fmla="*/ 184 w 192"/>
              <a:gd name="T19" fmla="*/ 64 h 136"/>
              <a:gd name="T20" fmla="*/ 184 w 192"/>
              <a:gd name="T21" fmla="*/ 13 h 136"/>
              <a:gd name="T22" fmla="*/ 179 w 192"/>
              <a:gd name="T23" fmla="*/ 8 h 136"/>
              <a:gd name="T24" fmla="*/ 15 w 192"/>
              <a:gd name="T25" fmla="*/ 8 h 136"/>
              <a:gd name="T26" fmla="*/ 8 w 192"/>
              <a:gd name="T27" fmla="*/ 13 h 136"/>
              <a:gd name="T28" fmla="*/ 8 w 192"/>
              <a:gd name="T29" fmla="*/ 120 h 136"/>
              <a:gd name="T30" fmla="*/ 15 w 192"/>
              <a:gd name="T31" fmla="*/ 128 h 136"/>
              <a:gd name="T32" fmla="*/ 152 w 192"/>
              <a:gd name="T33" fmla="*/ 128 h 136"/>
              <a:gd name="T34" fmla="*/ 156 w 192"/>
              <a:gd name="T35" fmla="*/ 132 h 136"/>
              <a:gd name="T36" fmla="*/ 152 w 192"/>
              <a:gd name="T37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2" h="136">
                <a:moveTo>
                  <a:pt x="152" y="136"/>
                </a:moveTo>
                <a:cubicBezTo>
                  <a:pt x="15" y="136"/>
                  <a:pt x="15" y="136"/>
                  <a:pt x="15" y="136"/>
                </a:cubicBezTo>
                <a:cubicBezTo>
                  <a:pt x="8" y="136"/>
                  <a:pt x="0" y="128"/>
                  <a:pt x="0" y="120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4"/>
                  <a:pt x="8" y="0"/>
                  <a:pt x="15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87" y="0"/>
                  <a:pt x="192" y="5"/>
                  <a:pt x="192" y="13"/>
                </a:cubicBezTo>
                <a:cubicBezTo>
                  <a:pt x="192" y="64"/>
                  <a:pt x="192" y="64"/>
                  <a:pt x="192" y="64"/>
                </a:cubicBezTo>
                <a:cubicBezTo>
                  <a:pt x="192" y="66"/>
                  <a:pt x="190" y="68"/>
                  <a:pt x="188" y="68"/>
                </a:cubicBezTo>
                <a:cubicBezTo>
                  <a:pt x="186" y="68"/>
                  <a:pt x="184" y="66"/>
                  <a:pt x="184" y="64"/>
                </a:cubicBezTo>
                <a:cubicBezTo>
                  <a:pt x="184" y="13"/>
                  <a:pt x="184" y="13"/>
                  <a:pt x="184" y="13"/>
                </a:cubicBezTo>
                <a:cubicBezTo>
                  <a:pt x="184" y="10"/>
                  <a:pt x="183" y="8"/>
                  <a:pt x="179" y="8"/>
                </a:cubicBezTo>
                <a:cubicBezTo>
                  <a:pt x="15" y="8"/>
                  <a:pt x="15" y="8"/>
                  <a:pt x="15" y="8"/>
                </a:cubicBezTo>
                <a:cubicBezTo>
                  <a:pt x="13" y="8"/>
                  <a:pt x="8" y="9"/>
                  <a:pt x="8" y="13"/>
                </a:cubicBezTo>
                <a:cubicBezTo>
                  <a:pt x="8" y="120"/>
                  <a:pt x="8" y="120"/>
                  <a:pt x="8" y="120"/>
                </a:cubicBezTo>
                <a:cubicBezTo>
                  <a:pt x="8" y="124"/>
                  <a:pt x="12" y="128"/>
                  <a:pt x="15" y="128"/>
                </a:cubicBezTo>
                <a:cubicBezTo>
                  <a:pt x="152" y="128"/>
                  <a:pt x="152" y="128"/>
                  <a:pt x="152" y="128"/>
                </a:cubicBezTo>
                <a:cubicBezTo>
                  <a:pt x="154" y="128"/>
                  <a:pt x="156" y="130"/>
                  <a:pt x="156" y="132"/>
                </a:cubicBezTo>
                <a:cubicBezTo>
                  <a:pt x="156" y="134"/>
                  <a:pt x="154" y="136"/>
                  <a:pt x="152" y="136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8" name="Freeform 118"/>
          <p:cNvSpPr/>
          <p:nvPr/>
        </p:nvSpPr>
        <p:spPr bwMode="auto">
          <a:xfrm>
            <a:off x="6594475" y="2633345"/>
            <a:ext cx="356235" cy="15875"/>
          </a:xfrm>
          <a:custGeom>
            <a:avLst/>
            <a:gdLst>
              <a:gd name="T0" fmla="*/ 180 w 184"/>
              <a:gd name="T1" fmla="*/ 8 h 8"/>
              <a:gd name="T2" fmla="*/ 4 w 184"/>
              <a:gd name="T3" fmla="*/ 8 h 8"/>
              <a:gd name="T4" fmla="*/ 0 w 184"/>
              <a:gd name="T5" fmla="*/ 4 h 8"/>
              <a:gd name="T6" fmla="*/ 4 w 184"/>
              <a:gd name="T7" fmla="*/ 0 h 8"/>
              <a:gd name="T8" fmla="*/ 180 w 184"/>
              <a:gd name="T9" fmla="*/ 0 h 8"/>
              <a:gd name="T10" fmla="*/ 184 w 184"/>
              <a:gd name="T11" fmla="*/ 4 h 8"/>
              <a:gd name="T12" fmla="*/ 180 w 184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4" h="8">
                <a:moveTo>
                  <a:pt x="180" y="8"/>
                </a:move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182" y="0"/>
                  <a:pt x="184" y="2"/>
                  <a:pt x="184" y="4"/>
                </a:cubicBezTo>
                <a:cubicBezTo>
                  <a:pt x="184" y="6"/>
                  <a:pt x="182" y="8"/>
                  <a:pt x="180" y="8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9" name="Freeform 119"/>
          <p:cNvSpPr/>
          <p:nvPr/>
        </p:nvSpPr>
        <p:spPr bwMode="auto">
          <a:xfrm>
            <a:off x="6486525" y="2803525"/>
            <a:ext cx="294005" cy="15875"/>
          </a:xfrm>
          <a:custGeom>
            <a:avLst/>
            <a:gdLst>
              <a:gd name="T0" fmla="*/ 148 w 152"/>
              <a:gd name="T1" fmla="*/ 8 h 8"/>
              <a:gd name="T2" fmla="*/ 4 w 152"/>
              <a:gd name="T3" fmla="*/ 8 h 8"/>
              <a:gd name="T4" fmla="*/ 0 w 152"/>
              <a:gd name="T5" fmla="*/ 4 h 8"/>
              <a:gd name="T6" fmla="*/ 4 w 152"/>
              <a:gd name="T7" fmla="*/ 0 h 8"/>
              <a:gd name="T8" fmla="*/ 148 w 152"/>
              <a:gd name="T9" fmla="*/ 0 h 8"/>
              <a:gd name="T10" fmla="*/ 152 w 152"/>
              <a:gd name="T11" fmla="*/ 4 h 8"/>
              <a:gd name="T12" fmla="*/ 148 w 152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" h="8">
                <a:moveTo>
                  <a:pt x="148" y="8"/>
                </a:move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0" y="0"/>
                  <a:pt x="152" y="2"/>
                  <a:pt x="152" y="4"/>
                </a:cubicBezTo>
                <a:cubicBezTo>
                  <a:pt x="152" y="6"/>
                  <a:pt x="150" y="8"/>
                  <a:pt x="148" y="8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0" name="Freeform 120"/>
          <p:cNvSpPr>
            <a:spLocks noEditPoints="1"/>
          </p:cNvSpPr>
          <p:nvPr/>
        </p:nvSpPr>
        <p:spPr bwMode="auto">
          <a:xfrm>
            <a:off x="6672580" y="2865755"/>
            <a:ext cx="107950" cy="76835"/>
          </a:xfrm>
          <a:custGeom>
            <a:avLst/>
            <a:gdLst>
              <a:gd name="T0" fmla="*/ 52 w 56"/>
              <a:gd name="T1" fmla="*/ 40 h 40"/>
              <a:gd name="T2" fmla="*/ 51 w 56"/>
              <a:gd name="T3" fmla="*/ 40 h 40"/>
              <a:gd name="T4" fmla="*/ 4 w 56"/>
              <a:gd name="T5" fmla="*/ 40 h 40"/>
              <a:gd name="T6" fmla="*/ 1 w 56"/>
              <a:gd name="T7" fmla="*/ 39 h 40"/>
              <a:gd name="T8" fmla="*/ 0 w 56"/>
              <a:gd name="T9" fmla="*/ 35 h 40"/>
              <a:gd name="T10" fmla="*/ 7 w 56"/>
              <a:gd name="T11" fmla="*/ 3 h 40"/>
              <a:gd name="T12" fmla="*/ 11 w 56"/>
              <a:gd name="T13" fmla="*/ 0 h 40"/>
              <a:gd name="T14" fmla="*/ 45 w 56"/>
              <a:gd name="T15" fmla="*/ 0 h 40"/>
              <a:gd name="T16" fmla="*/ 49 w 56"/>
              <a:gd name="T17" fmla="*/ 3 h 40"/>
              <a:gd name="T18" fmla="*/ 55 w 56"/>
              <a:gd name="T19" fmla="*/ 34 h 40"/>
              <a:gd name="T20" fmla="*/ 56 w 56"/>
              <a:gd name="T21" fmla="*/ 36 h 40"/>
              <a:gd name="T22" fmla="*/ 52 w 56"/>
              <a:gd name="T23" fmla="*/ 40 h 40"/>
              <a:gd name="T24" fmla="*/ 9 w 56"/>
              <a:gd name="T25" fmla="*/ 32 h 40"/>
              <a:gd name="T26" fmla="*/ 47 w 56"/>
              <a:gd name="T27" fmla="*/ 32 h 40"/>
              <a:gd name="T28" fmla="*/ 41 w 56"/>
              <a:gd name="T29" fmla="*/ 8 h 40"/>
              <a:gd name="T30" fmla="*/ 14 w 56"/>
              <a:gd name="T31" fmla="*/ 8 h 40"/>
              <a:gd name="T32" fmla="*/ 9 w 56"/>
              <a:gd name="T33" fmla="*/ 3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6" h="40">
                <a:moveTo>
                  <a:pt x="52" y="40"/>
                </a:moveTo>
                <a:cubicBezTo>
                  <a:pt x="52" y="40"/>
                  <a:pt x="51" y="40"/>
                  <a:pt x="51" y="40"/>
                </a:cubicBezTo>
                <a:cubicBezTo>
                  <a:pt x="4" y="40"/>
                  <a:pt x="4" y="40"/>
                  <a:pt x="4" y="40"/>
                </a:cubicBezTo>
                <a:cubicBezTo>
                  <a:pt x="3" y="40"/>
                  <a:pt x="1" y="39"/>
                  <a:pt x="1" y="39"/>
                </a:cubicBezTo>
                <a:cubicBezTo>
                  <a:pt x="0" y="38"/>
                  <a:pt x="0" y="36"/>
                  <a:pt x="0" y="35"/>
                </a:cubicBezTo>
                <a:cubicBezTo>
                  <a:pt x="7" y="3"/>
                  <a:pt x="7" y="3"/>
                  <a:pt x="7" y="3"/>
                </a:cubicBezTo>
                <a:cubicBezTo>
                  <a:pt x="7" y="1"/>
                  <a:pt x="9" y="0"/>
                  <a:pt x="11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9" y="3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5"/>
                  <a:pt x="56" y="35"/>
                  <a:pt x="56" y="36"/>
                </a:cubicBezTo>
                <a:cubicBezTo>
                  <a:pt x="56" y="38"/>
                  <a:pt x="54" y="40"/>
                  <a:pt x="52" y="40"/>
                </a:cubicBezTo>
                <a:close/>
                <a:moveTo>
                  <a:pt x="9" y="32"/>
                </a:moveTo>
                <a:cubicBezTo>
                  <a:pt x="47" y="32"/>
                  <a:pt x="47" y="32"/>
                  <a:pt x="47" y="32"/>
                </a:cubicBezTo>
                <a:cubicBezTo>
                  <a:pt x="41" y="8"/>
                  <a:pt x="41" y="8"/>
                  <a:pt x="41" y="8"/>
                </a:cubicBezTo>
                <a:cubicBezTo>
                  <a:pt x="14" y="8"/>
                  <a:pt x="14" y="8"/>
                  <a:pt x="14" y="8"/>
                </a:cubicBezTo>
                <a:lnTo>
                  <a:pt x="9" y="32"/>
                </a:lnTo>
                <a:close/>
              </a:path>
            </a:pathLst>
          </a:custGeom>
          <a:solidFill>
            <a:srgbClr val="382B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1" name="Freeform 121"/>
          <p:cNvSpPr/>
          <p:nvPr/>
        </p:nvSpPr>
        <p:spPr bwMode="auto">
          <a:xfrm>
            <a:off x="6594475" y="2942590"/>
            <a:ext cx="140335" cy="15875"/>
          </a:xfrm>
          <a:custGeom>
            <a:avLst/>
            <a:gdLst>
              <a:gd name="T0" fmla="*/ 68 w 72"/>
              <a:gd name="T1" fmla="*/ 8 h 8"/>
              <a:gd name="T2" fmla="*/ 4 w 72"/>
              <a:gd name="T3" fmla="*/ 8 h 8"/>
              <a:gd name="T4" fmla="*/ 0 w 72"/>
              <a:gd name="T5" fmla="*/ 4 h 8"/>
              <a:gd name="T6" fmla="*/ 4 w 72"/>
              <a:gd name="T7" fmla="*/ 0 h 8"/>
              <a:gd name="T8" fmla="*/ 68 w 72"/>
              <a:gd name="T9" fmla="*/ 0 h 8"/>
              <a:gd name="T10" fmla="*/ 72 w 72"/>
              <a:gd name="T11" fmla="*/ 4 h 8"/>
              <a:gd name="T12" fmla="*/ 68 w 72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8">
                <a:moveTo>
                  <a:pt x="68" y="8"/>
                </a:move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70" y="0"/>
                  <a:pt x="72" y="2"/>
                  <a:pt x="72" y="4"/>
                </a:cubicBezTo>
                <a:cubicBezTo>
                  <a:pt x="72" y="6"/>
                  <a:pt x="70" y="8"/>
                  <a:pt x="68" y="8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2" name="图片 -21474826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112520"/>
            <a:ext cx="4589780" cy="46678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2"/>
          <p:cNvSpPr/>
          <p:nvPr/>
        </p:nvSpPr>
        <p:spPr bwMode="auto">
          <a:xfrm rot="20580000">
            <a:off x="5744845" y="4930140"/>
            <a:ext cx="789305" cy="1004570"/>
          </a:xfrm>
          <a:custGeom>
            <a:avLst/>
            <a:gdLst>
              <a:gd name="T0" fmla="*/ 21 w 310"/>
              <a:gd name="T1" fmla="*/ 394 h 394"/>
              <a:gd name="T2" fmla="*/ 42 w 310"/>
              <a:gd name="T3" fmla="*/ 377 h 394"/>
              <a:gd name="T4" fmla="*/ 255 w 310"/>
              <a:gd name="T5" fmla="*/ 48 h 394"/>
              <a:gd name="T6" fmla="*/ 277 w 310"/>
              <a:gd name="T7" fmla="*/ 40 h 394"/>
              <a:gd name="T8" fmla="*/ 231 w 310"/>
              <a:gd name="T9" fmla="*/ 0 h 394"/>
              <a:gd name="T10" fmla="*/ 222 w 310"/>
              <a:gd name="T11" fmla="*/ 61 h 394"/>
              <a:gd name="T12" fmla="*/ 244 w 310"/>
              <a:gd name="T13" fmla="*/ 52 h 394"/>
              <a:gd name="T14" fmla="*/ 42 w 310"/>
              <a:gd name="T15" fmla="*/ 366 h 394"/>
              <a:gd name="T16" fmla="*/ 21 w 310"/>
              <a:gd name="T17" fmla="*/ 351 h 394"/>
              <a:gd name="T18" fmla="*/ 0 w 310"/>
              <a:gd name="T19" fmla="*/ 373 h 394"/>
              <a:gd name="T20" fmla="*/ 21 w 310"/>
              <a:gd name="T21" fmla="*/ 394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0" h="394">
                <a:moveTo>
                  <a:pt x="21" y="394"/>
                </a:moveTo>
                <a:cubicBezTo>
                  <a:pt x="31" y="394"/>
                  <a:pt x="40" y="387"/>
                  <a:pt x="42" y="377"/>
                </a:cubicBezTo>
                <a:cubicBezTo>
                  <a:pt x="199" y="364"/>
                  <a:pt x="310" y="204"/>
                  <a:pt x="255" y="48"/>
                </a:cubicBezTo>
                <a:cubicBezTo>
                  <a:pt x="277" y="40"/>
                  <a:pt x="277" y="40"/>
                  <a:pt x="277" y="40"/>
                </a:cubicBezTo>
                <a:cubicBezTo>
                  <a:pt x="231" y="0"/>
                  <a:pt x="231" y="0"/>
                  <a:pt x="231" y="0"/>
                </a:cubicBezTo>
                <a:cubicBezTo>
                  <a:pt x="222" y="61"/>
                  <a:pt x="222" y="61"/>
                  <a:pt x="222" y="61"/>
                </a:cubicBezTo>
                <a:cubicBezTo>
                  <a:pt x="244" y="52"/>
                  <a:pt x="244" y="52"/>
                  <a:pt x="244" y="52"/>
                </a:cubicBezTo>
                <a:cubicBezTo>
                  <a:pt x="296" y="202"/>
                  <a:pt x="191" y="353"/>
                  <a:pt x="42" y="366"/>
                </a:cubicBezTo>
                <a:cubicBezTo>
                  <a:pt x="39" y="357"/>
                  <a:pt x="31" y="351"/>
                  <a:pt x="21" y="351"/>
                </a:cubicBezTo>
                <a:cubicBezTo>
                  <a:pt x="9" y="351"/>
                  <a:pt x="0" y="361"/>
                  <a:pt x="0" y="373"/>
                </a:cubicBezTo>
                <a:cubicBezTo>
                  <a:pt x="0" y="385"/>
                  <a:pt x="9" y="394"/>
                  <a:pt x="21" y="394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" name="椭圆 1"/>
          <p:cNvSpPr/>
          <p:nvPr/>
        </p:nvSpPr>
        <p:spPr>
          <a:xfrm>
            <a:off x="5102860" y="4836795"/>
            <a:ext cx="1062355" cy="1062355"/>
          </a:xfrm>
          <a:prstGeom prst="ellipse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5615305" y="3481070"/>
            <a:ext cx="1062355" cy="1062355"/>
          </a:xfrm>
          <a:prstGeom prst="ellipse">
            <a:avLst/>
          </a:prstGeom>
          <a:noFill/>
          <a:ln>
            <a:solidFill>
              <a:srgbClr val="382B5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382B5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22"/>
          <p:cNvSpPr/>
          <p:nvPr/>
        </p:nvSpPr>
        <p:spPr bwMode="auto">
          <a:xfrm rot="1020000" flipH="1">
            <a:off x="5232400" y="3632835"/>
            <a:ext cx="789305" cy="1004570"/>
          </a:xfrm>
          <a:custGeom>
            <a:avLst/>
            <a:gdLst>
              <a:gd name="T0" fmla="*/ 21 w 310"/>
              <a:gd name="T1" fmla="*/ 394 h 394"/>
              <a:gd name="T2" fmla="*/ 42 w 310"/>
              <a:gd name="T3" fmla="*/ 377 h 394"/>
              <a:gd name="T4" fmla="*/ 255 w 310"/>
              <a:gd name="T5" fmla="*/ 48 h 394"/>
              <a:gd name="T6" fmla="*/ 277 w 310"/>
              <a:gd name="T7" fmla="*/ 40 h 394"/>
              <a:gd name="T8" fmla="*/ 231 w 310"/>
              <a:gd name="T9" fmla="*/ 0 h 394"/>
              <a:gd name="T10" fmla="*/ 222 w 310"/>
              <a:gd name="T11" fmla="*/ 61 h 394"/>
              <a:gd name="T12" fmla="*/ 244 w 310"/>
              <a:gd name="T13" fmla="*/ 52 h 394"/>
              <a:gd name="T14" fmla="*/ 42 w 310"/>
              <a:gd name="T15" fmla="*/ 366 h 394"/>
              <a:gd name="T16" fmla="*/ 21 w 310"/>
              <a:gd name="T17" fmla="*/ 351 h 394"/>
              <a:gd name="T18" fmla="*/ 0 w 310"/>
              <a:gd name="T19" fmla="*/ 373 h 394"/>
              <a:gd name="T20" fmla="*/ 21 w 310"/>
              <a:gd name="T21" fmla="*/ 394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0" h="394">
                <a:moveTo>
                  <a:pt x="21" y="394"/>
                </a:moveTo>
                <a:cubicBezTo>
                  <a:pt x="31" y="394"/>
                  <a:pt x="40" y="387"/>
                  <a:pt x="42" y="377"/>
                </a:cubicBezTo>
                <a:cubicBezTo>
                  <a:pt x="199" y="364"/>
                  <a:pt x="310" y="204"/>
                  <a:pt x="255" y="48"/>
                </a:cubicBezTo>
                <a:cubicBezTo>
                  <a:pt x="277" y="40"/>
                  <a:pt x="277" y="40"/>
                  <a:pt x="277" y="40"/>
                </a:cubicBezTo>
                <a:cubicBezTo>
                  <a:pt x="231" y="0"/>
                  <a:pt x="231" y="0"/>
                  <a:pt x="231" y="0"/>
                </a:cubicBezTo>
                <a:cubicBezTo>
                  <a:pt x="222" y="61"/>
                  <a:pt x="222" y="61"/>
                  <a:pt x="222" y="61"/>
                </a:cubicBezTo>
                <a:cubicBezTo>
                  <a:pt x="244" y="52"/>
                  <a:pt x="244" y="52"/>
                  <a:pt x="244" y="52"/>
                </a:cubicBezTo>
                <a:cubicBezTo>
                  <a:pt x="296" y="202"/>
                  <a:pt x="191" y="353"/>
                  <a:pt x="42" y="366"/>
                </a:cubicBezTo>
                <a:cubicBezTo>
                  <a:pt x="39" y="357"/>
                  <a:pt x="31" y="351"/>
                  <a:pt x="21" y="351"/>
                </a:cubicBezTo>
                <a:cubicBezTo>
                  <a:pt x="9" y="351"/>
                  <a:pt x="0" y="361"/>
                  <a:pt x="0" y="373"/>
                </a:cubicBezTo>
                <a:cubicBezTo>
                  <a:pt x="0" y="385"/>
                  <a:pt x="9" y="394"/>
                  <a:pt x="21" y="394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椭圆 4"/>
          <p:cNvSpPr/>
          <p:nvPr/>
        </p:nvSpPr>
        <p:spPr>
          <a:xfrm>
            <a:off x="5020310" y="2275840"/>
            <a:ext cx="1062355" cy="1062355"/>
          </a:xfrm>
          <a:prstGeom prst="ellipse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22"/>
          <p:cNvSpPr/>
          <p:nvPr/>
        </p:nvSpPr>
        <p:spPr bwMode="auto">
          <a:xfrm rot="20580000">
            <a:off x="5685155" y="2369185"/>
            <a:ext cx="789305" cy="1004570"/>
          </a:xfrm>
          <a:custGeom>
            <a:avLst/>
            <a:gdLst>
              <a:gd name="T0" fmla="*/ 21 w 310"/>
              <a:gd name="T1" fmla="*/ 394 h 394"/>
              <a:gd name="T2" fmla="*/ 42 w 310"/>
              <a:gd name="T3" fmla="*/ 377 h 394"/>
              <a:gd name="T4" fmla="*/ 255 w 310"/>
              <a:gd name="T5" fmla="*/ 48 h 394"/>
              <a:gd name="T6" fmla="*/ 277 w 310"/>
              <a:gd name="T7" fmla="*/ 40 h 394"/>
              <a:gd name="T8" fmla="*/ 231 w 310"/>
              <a:gd name="T9" fmla="*/ 0 h 394"/>
              <a:gd name="T10" fmla="*/ 222 w 310"/>
              <a:gd name="T11" fmla="*/ 61 h 394"/>
              <a:gd name="T12" fmla="*/ 244 w 310"/>
              <a:gd name="T13" fmla="*/ 52 h 394"/>
              <a:gd name="T14" fmla="*/ 42 w 310"/>
              <a:gd name="T15" fmla="*/ 366 h 394"/>
              <a:gd name="T16" fmla="*/ 21 w 310"/>
              <a:gd name="T17" fmla="*/ 351 h 394"/>
              <a:gd name="T18" fmla="*/ 0 w 310"/>
              <a:gd name="T19" fmla="*/ 373 h 394"/>
              <a:gd name="T20" fmla="*/ 21 w 310"/>
              <a:gd name="T21" fmla="*/ 394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0" h="394">
                <a:moveTo>
                  <a:pt x="21" y="394"/>
                </a:moveTo>
                <a:cubicBezTo>
                  <a:pt x="31" y="394"/>
                  <a:pt x="40" y="387"/>
                  <a:pt x="42" y="377"/>
                </a:cubicBezTo>
                <a:cubicBezTo>
                  <a:pt x="199" y="364"/>
                  <a:pt x="310" y="204"/>
                  <a:pt x="255" y="48"/>
                </a:cubicBezTo>
                <a:cubicBezTo>
                  <a:pt x="277" y="40"/>
                  <a:pt x="277" y="40"/>
                  <a:pt x="277" y="40"/>
                </a:cubicBezTo>
                <a:cubicBezTo>
                  <a:pt x="231" y="0"/>
                  <a:pt x="231" y="0"/>
                  <a:pt x="231" y="0"/>
                </a:cubicBezTo>
                <a:cubicBezTo>
                  <a:pt x="222" y="61"/>
                  <a:pt x="222" y="61"/>
                  <a:pt x="222" y="61"/>
                </a:cubicBezTo>
                <a:cubicBezTo>
                  <a:pt x="244" y="52"/>
                  <a:pt x="244" y="52"/>
                  <a:pt x="244" y="52"/>
                </a:cubicBezTo>
                <a:cubicBezTo>
                  <a:pt x="296" y="202"/>
                  <a:pt x="191" y="353"/>
                  <a:pt x="42" y="366"/>
                </a:cubicBezTo>
                <a:cubicBezTo>
                  <a:pt x="39" y="357"/>
                  <a:pt x="31" y="351"/>
                  <a:pt x="21" y="351"/>
                </a:cubicBezTo>
                <a:cubicBezTo>
                  <a:pt x="9" y="351"/>
                  <a:pt x="0" y="361"/>
                  <a:pt x="0" y="373"/>
                </a:cubicBezTo>
                <a:cubicBezTo>
                  <a:pt x="0" y="385"/>
                  <a:pt x="9" y="394"/>
                  <a:pt x="21" y="394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5466080" y="900430"/>
            <a:ext cx="1062355" cy="1062355"/>
          </a:xfrm>
          <a:prstGeom prst="ellipse">
            <a:avLst/>
          </a:prstGeom>
          <a:noFill/>
          <a:ln>
            <a:solidFill>
              <a:srgbClr val="382B5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382B5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22"/>
          <p:cNvSpPr/>
          <p:nvPr/>
        </p:nvSpPr>
        <p:spPr bwMode="auto">
          <a:xfrm rot="1020000" flipH="1">
            <a:off x="5149850" y="1071245"/>
            <a:ext cx="789305" cy="1004570"/>
          </a:xfrm>
          <a:custGeom>
            <a:avLst/>
            <a:gdLst>
              <a:gd name="T0" fmla="*/ 21 w 310"/>
              <a:gd name="T1" fmla="*/ 394 h 394"/>
              <a:gd name="T2" fmla="*/ 42 w 310"/>
              <a:gd name="T3" fmla="*/ 377 h 394"/>
              <a:gd name="T4" fmla="*/ 255 w 310"/>
              <a:gd name="T5" fmla="*/ 48 h 394"/>
              <a:gd name="T6" fmla="*/ 277 w 310"/>
              <a:gd name="T7" fmla="*/ 40 h 394"/>
              <a:gd name="T8" fmla="*/ 231 w 310"/>
              <a:gd name="T9" fmla="*/ 0 h 394"/>
              <a:gd name="T10" fmla="*/ 222 w 310"/>
              <a:gd name="T11" fmla="*/ 61 h 394"/>
              <a:gd name="T12" fmla="*/ 244 w 310"/>
              <a:gd name="T13" fmla="*/ 52 h 394"/>
              <a:gd name="T14" fmla="*/ 42 w 310"/>
              <a:gd name="T15" fmla="*/ 366 h 394"/>
              <a:gd name="T16" fmla="*/ 21 w 310"/>
              <a:gd name="T17" fmla="*/ 351 h 394"/>
              <a:gd name="T18" fmla="*/ 0 w 310"/>
              <a:gd name="T19" fmla="*/ 373 h 394"/>
              <a:gd name="T20" fmla="*/ 21 w 310"/>
              <a:gd name="T21" fmla="*/ 394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0" h="394">
                <a:moveTo>
                  <a:pt x="21" y="394"/>
                </a:moveTo>
                <a:cubicBezTo>
                  <a:pt x="31" y="394"/>
                  <a:pt x="40" y="387"/>
                  <a:pt x="42" y="377"/>
                </a:cubicBezTo>
                <a:cubicBezTo>
                  <a:pt x="199" y="364"/>
                  <a:pt x="310" y="204"/>
                  <a:pt x="255" y="48"/>
                </a:cubicBezTo>
                <a:cubicBezTo>
                  <a:pt x="277" y="40"/>
                  <a:pt x="277" y="40"/>
                  <a:pt x="277" y="40"/>
                </a:cubicBezTo>
                <a:cubicBezTo>
                  <a:pt x="231" y="0"/>
                  <a:pt x="231" y="0"/>
                  <a:pt x="231" y="0"/>
                </a:cubicBezTo>
                <a:cubicBezTo>
                  <a:pt x="222" y="61"/>
                  <a:pt x="222" y="61"/>
                  <a:pt x="222" y="61"/>
                </a:cubicBezTo>
                <a:cubicBezTo>
                  <a:pt x="244" y="52"/>
                  <a:pt x="244" y="52"/>
                  <a:pt x="244" y="52"/>
                </a:cubicBezTo>
                <a:cubicBezTo>
                  <a:pt x="296" y="202"/>
                  <a:pt x="191" y="353"/>
                  <a:pt x="42" y="366"/>
                </a:cubicBezTo>
                <a:cubicBezTo>
                  <a:pt x="39" y="357"/>
                  <a:pt x="31" y="351"/>
                  <a:pt x="21" y="351"/>
                </a:cubicBezTo>
                <a:cubicBezTo>
                  <a:pt x="9" y="351"/>
                  <a:pt x="0" y="361"/>
                  <a:pt x="0" y="373"/>
                </a:cubicBezTo>
                <a:cubicBezTo>
                  <a:pt x="0" y="385"/>
                  <a:pt x="9" y="394"/>
                  <a:pt x="21" y="394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60" name="Freeform 35"/>
          <p:cNvSpPr>
            <a:spLocks noEditPoints="1"/>
          </p:cNvSpPr>
          <p:nvPr/>
        </p:nvSpPr>
        <p:spPr bwMode="auto">
          <a:xfrm>
            <a:off x="5855335" y="1289685"/>
            <a:ext cx="313055" cy="313055"/>
          </a:xfrm>
          <a:custGeom>
            <a:avLst/>
            <a:gdLst>
              <a:gd name="T0" fmla="*/ 90 w 184"/>
              <a:gd name="T1" fmla="*/ 156 h 184"/>
              <a:gd name="T2" fmla="*/ 94 w 184"/>
              <a:gd name="T3" fmla="*/ 156 h 184"/>
              <a:gd name="T4" fmla="*/ 96 w 184"/>
              <a:gd name="T5" fmla="*/ 154 h 184"/>
              <a:gd name="T6" fmla="*/ 96 w 184"/>
              <a:gd name="T7" fmla="*/ 62 h 184"/>
              <a:gd name="T8" fmla="*/ 94 w 184"/>
              <a:gd name="T9" fmla="*/ 60 h 184"/>
              <a:gd name="T10" fmla="*/ 90 w 184"/>
              <a:gd name="T11" fmla="*/ 60 h 184"/>
              <a:gd name="T12" fmla="*/ 88 w 184"/>
              <a:gd name="T13" fmla="*/ 62 h 184"/>
              <a:gd name="T14" fmla="*/ 88 w 184"/>
              <a:gd name="T15" fmla="*/ 154 h 184"/>
              <a:gd name="T16" fmla="*/ 90 w 184"/>
              <a:gd name="T17" fmla="*/ 156 h 184"/>
              <a:gd name="T18" fmla="*/ 182 w 184"/>
              <a:gd name="T19" fmla="*/ 32 h 184"/>
              <a:gd name="T20" fmla="*/ 132 w 184"/>
              <a:gd name="T21" fmla="*/ 32 h 184"/>
              <a:gd name="T22" fmla="*/ 132 w 184"/>
              <a:gd name="T23" fmla="*/ 16 h 184"/>
              <a:gd name="T24" fmla="*/ 116 w 184"/>
              <a:gd name="T25" fmla="*/ 0 h 184"/>
              <a:gd name="T26" fmla="*/ 68 w 184"/>
              <a:gd name="T27" fmla="*/ 0 h 184"/>
              <a:gd name="T28" fmla="*/ 52 w 184"/>
              <a:gd name="T29" fmla="*/ 16 h 184"/>
              <a:gd name="T30" fmla="*/ 52 w 184"/>
              <a:gd name="T31" fmla="*/ 32 h 184"/>
              <a:gd name="T32" fmla="*/ 2 w 184"/>
              <a:gd name="T33" fmla="*/ 32 h 184"/>
              <a:gd name="T34" fmla="*/ 0 w 184"/>
              <a:gd name="T35" fmla="*/ 34 h 184"/>
              <a:gd name="T36" fmla="*/ 0 w 184"/>
              <a:gd name="T37" fmla="*/ 38 h 184"/>
              <a:gd name="T38" fmla="*/ 2 w 184"/>
              <a:gd name="T39" fmla="*/ 40 h 184"/>
              <a:gd name="T40" fmla="*/ 24 w 184"/>
              <a:gd name="T41" fmla="*/ 40 h 184"/>
              <a:gd name="T42" fmla="*/ 32 w 184"/>
              <a:gd name="T43" fmla="*/ 168 h 184"/>
              <a:gd name="T44" fmla="*/ 48 w 184"/>
              <a:gd name="T45" fmla="*/ 184 h 184"/>
              <a:gd name="T46" fmla="*/ 136 w 184"/>
              <a:gd name="T47" fmla="*/ 184 h 184"/>
              <a:gd name="T48" fmla="*/ 152 w 184"/>
              <a:gd name="T49" fmla="*/ 168 h 184"/>
              <a:gd name="T50" fmla="*/ 160 w 184"/>
              <a:gd name="T51" fmla="*/ 40 h 184"/>
              <a:gd name="T52" fmla="*/ 182 w 184"/>
              <a:gd name="T53" fmla="*/ 40 h 184"/>
              <a:gd name="T54" fmla="*/ 184 w 184"/>
              <a:gd name="T55" fmla="*/ 38 h 184"/>
              <a:gd name="T56" fmla="*/ 184 w 184"/>
              <a:gd name="T57" fmla="*/ 34 h 184"/>
              <a:gd name="T58" fmla="*/ 182 w 184"/>
              <a:gd name="T59" fmla="*/ 32 h 184"/>
              <a:gd name="T60" fmla="*/ 60 w 184"/>
              <a:gd name="T61" fmla="*/ 16 h 184"/>
              <a:gd name="T62" fmla="*/ 68 w 184"/>
              <a:gd name="T63" fmla="*/ 8 h 184"/>
              <a:gd name="T64" fmla="*/ 116 w 184"/>
              <a:gd name="T65" fmla="*/ 8 h 184"/>
              <a:gd name="T66" fmla="*/ 124 w 184"/>
              <a:gd name="T67" fmla="*/ 16 h 184"/>
              <a:gd name="T68" fmla="*/ 124 w 184"/>
              <a:gd name="T69" fmla="*/ 32 h 184"/>
              <a:gd name="T70" fmla="*/ 60 w 184"/>
              <a:gd name="T71" fmla="*/ 32 h 184"/>
              <a:gd name="T72" fmla="*/ 60 w 184"/>
              <a:gd name="T73" fmla="*/ 16 h 184"/>
              <a:gd name="T74" fmla="*/ 144 w 184"/>
              <a:gd name="T75" fmla="*/ 162 h 184"/>
              <a:gd name="T76" fmla="*/ 130 w 184"/>
              <a:gd name="T77" fmla="*/ 176 h 184"/>
              <a:gd name="T78" fmla="*/ 54 w 184"/>
              <a:gd name="T79" fmla="*/ 176 h 184"/>
              <a:gd name="T80" fmla="*/ 40 w 184"/>
              <a:gd name="T81" fmla="*/ 162 h 184"/>
              <a:gd name="T82" fmla="*/ 32 w 184"/>
              <a:gd name="T83" fmla="*/ 40 h 184"/>
              <a:gd name="T84" fmla="*/ 152 w 184"/>
              <a:gd name="T85" fmla="*/ 40 h 184"/>
              <a:gd name="T86" fmla="*/ 144 w 184"/>
              <a:gd name="T87" fmla="*/ 162 h 184"/>
              <a:gd name="T88" fmla="*/ 62 w 184"/>
              <a:gd name="T89" fmla="*/ 156 h 184"/>
              <a:gd name="T90" fmla="*/ 66 w 184"/>
              <a:gd name="T91" fmla="*/ 156 h 184"/>
              <a:gd name="T92" fmla="*/ 68 w 184"/>
              <a:gd name="T93" fmla="*/ 154 h 184"/>
              <a:gd name="T94" fmla="*/ 68 w 184"/>
              <a:gd name="T95" fmla="*/ 62 h 184"/>
              <a:gd name="T96" fmla="*/ 66 w 184"/>
              <a:gd name="T97" fmla="*/ 60 h 184"/>
              <a:gd name="T98" fmla="*/ 62 w 184"/>
              <a:gd name="T99" fmla="*/ 60 h 184"/>
              <a:gd name="T100" fmla="*/ 60 w 184"/>
              <a:gd name="T101" fmla="*/ 62 h 184"/>
              <a:gd name="T102" fmla="*/ 60 w 184"/>
              <a:gd name="T103" fmla="*/ 154 h 184"/>
              <a:gd name="T104" fmla="*/ 62 w 184"/>
              <a:gd name="T105" fmla="*/ 156 h 184"/>
              <a:gd name="T106" fmla="*/ 118 w 184"/>
              <a:gd name="T107" fmla="*/ 156 h 184"/>
              <a:gd name="T108" fmla="*/ 122 w 184"/>
              <a:gd name="T109" fmla="*/ 156 h 184"/>
              <a:gd name="T110" fmla="*/ 124 w 184"/>
              <a:gd name="T111" fmla="*/ 154 h 184"/>
              <a:gd name="T112" fmla="*/ 124 w 184"/>
              <a:gd name="T113" fmla="*/ 62 h 184"/>
              <a:gd name="T114" fmla="*/ 122 w 184"/>
              <a:gd name="T115" fmla="*/ 60 h 184"/>
              <a:gd name="T116" fmla="*/ 118 w 184"/>
              <a:gd name="T117" fmla="*/ 60 h 184"/>
              <a:gd name="T118" fmla="*/ 116 w 184"/>
              <a:gd name="T119" fmla="*/ 62 h 184"/>
              <a:gd name="T120" fmla="*/ 116 w 184"/>
              <a:gd name="T121" fmla="*/ 154 h 184"/>
              <a:gd name="T122" fmla="*/ 118 w 184"/>
              <a:gd name="T123" fmla="*/ 15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84" h="184">
                <a:moveTo>
                  <a:pt x="90" y="156"/>
                </a:moveTo>
                <a:cubicBezTo>
                  <a:pt x="94" y="156"/>
                  <a:pt x="94" y="156"/>
                  <a:pt x="94" y="156"/>
                </a:cubicBezTo>
                <a:cubicBezTo>
                  <a:pt x="95" y="156"/>
                  <a:pt x="96" y="155"/>
                  <a:pt x="96" y="154"/>
                </a:cubicBezTo>
                <a:cubicBezTo>
                  <a:pt x="96" y="62"/>
                  <a:pt x="96" y="62"/>
                  <a:pt x="96" y="62"/>
                </a:cubicBezTo>
                <a:cubicBezTo>
                  <a:pt x="96" y="61"/>
                  <a:pt x="95" y="60"/>
                  <a:pt x="94" y="60"/>
                </a:cubicBezTo>
                <a:cubicBezTo>
                  <a:pt x="90" y="60"/>
                  <a:pt x="90" y="60"/>
                  <a:pt x="90" y="60"/>
                </a:cubicBezTo>
                <a:cubicBezTo>
                  <a:pt x="89" y="60"/>
                  <a:pt x="88" y="61"/>
                  <a:pt x="88" y="62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88" y="155"/>
                  <a:pt x="89" y="156"/>
                  <a:pt x="90" y="156"/>
                </a:cubicBezTo>
                <a:close/>
                <a:moveTo>
                  <a:pt x="182" y="32"/>
                </a:moveTo>
                <a:cubicBezTo>
                  <a:pt x="132" y="32"/>
                  <a:pt x="132" y="32"/>
                  <a:pt x="132" y="32"/>
                </a:cubicBezTo>
                <a:cubicBezTo>
                  <a:pt x="132" y="16"/>
                  <a:pt x="132" y="16"/>
                  <a:pt x="132" y="16"/>
                </a:cubicBezTo>
                <a:cubicBezTo>
                  <a:pt x="132" y="7"/>
                  <a:pt x="125" y="0"/>
                  <a:pt x="116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59" y="0"/>
                  <a:pt x="52" y="7"/>
                  <a:pt x="52" y="16"/>
                </a:cubicBezTo>
                <a:cubicBezTo>
                  <a:pt x="52" y="32"/>
                  <a:pt x="52" y="32"/>
                  <a:pt x="5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1" y="32"/>
                  <a:pt x="0" y="33"/>
                  <a:pt x="0" y="34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0"/>
                  <a:pt x="2" y="40"/>
                </a:cubicBezTo>
                <a:cubicBezTo>
                  <a:pt x="24" y="40"/>
                  <a:pt x="24" y="40"/>
                  <a:pt x="24" y="40"/>
                </a:cubicBezTo>
                <a:cubicBezTo>
                  <a:pt x="32" y="168"/>
                  <a:pt x="32" y="168"/>
                  <a:pt x="32" y="168"/>
                </a:cubicBezTo>
                <a:cubicBezTo>
                  <a:pt x="32" y="177"/>
                  <a:pt x="39" y="184"/>
                  <a:pt x="48" y="184"/>
                </a:cubicBezTo>
                <a:cubicBezTo>
                  <a:pt x="136" y="184"/>
                  <a:pt x="136" y="184"/>
                  <a:pt x="136" y="184"/>
                </a:cubicBezTo>
                <a:cubicBezTo>
                  <a:pt x="145" y="184"/>
                  <a:pt x="152" y="177"/>
                  <a:pt x="152" y="168"/>
                </a:cubicBezTo>
                <a:cubicBezTo>
                  <a:pt x="160" y="40"/>
                  <a:pt x="160" y="40"/>
                  <a:pt x="160" y="40"/>
                </a:cubicBezTo>
                <a:cubicBezTo>
                  <a:pt x="182" y="40"/>
                  <a:pt x="182" y="40"/>
                  <a:pt x="182" y="40"/>
                </a:cubicBezTo>
                <a:cubicBezTo>
                  <a:pt x="183" y="40"/>
                  <a:pt x="184" y="39"/>
                  <a:pt x="184" y="38"/>
                </a:cubicBezTo>
                <a:cubicBezTo>
                  <a:pt x="184" y="34"/>
                  <a:pt x="184" y="34"/>
                  <a:pt x="184" y="34"/>
                </a:cubicBezTo>
                <a:cubicBezTo>
                  <a:pt x="184" y="33"/>
                  <a:pt x="183" y="32"/>
                  <a:pt x="182" y="32"/>
                </a:cubicBezTo>
                <a:close/>
                <a:moveTo>
                  <a:pt x="60" y="16"/>
                </a:moveTo>
                <a:cubicBezTo>
                  <a:pt x="60" y="12"/>
                  <a:pt x="64" y="8"/>
                  <a:pt x="68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20" y="8"/>
                  <a:pt x="124" y="12"/>
                  <a:pt x="124" y="16"/>
                </a:cubicBezTo>
                <a:cubicBezTo>
                  <a:pt x="124" y="32"/>
                  <a:pt x="124" y="32"/>
                  <a:pt x="124" y="32"/>
                </a:cubicBezTo>
                <a:cubicBezTo>
                  <a:pt x="60" y="32"/>
                  <a:pt x="60" y="32"/>
                  <a:pt x="60" y="32"/>
                </a:cubicBezTo>
                <a:lnTo>
                  <a:pt x="60" y="16"/>
                </a:lnTo>
                <a:close/>
                <a:moveTo>
                  <a:pt x="144" y="162"/>
                </a:moveTo>
                <a:cubicBezTo>
                  <a:pt x="144" y="170"/>
                  <a:pt x="138" y="176"/>
                  <a:pt x="130" y="176"/>
                </a:cubicBezTo>
                <a:cubicBezTo>
                  <a:pt x="54" y="176"/>
                  <a:pt x="54" y="176"/>
                  <a:pt x="54" y="176"/>
                </a:cubicBezTo>
                <a:cubicBezTo>
                  <a:pt x="46" y="176"/>
                  <a:pt x="40" y="170"/>
                  <a:pt x="40" y="162"/>
                </a:cubicBezTo>
                <a:cubicBezTo>
                  <a:pt x="32" y="40"/>
                  <a:pt x="32" y="40"/>
                  <a:pt x="32" y="40"/>
                </a:cubicBezTo>
                <a:cubicBezTo>
                  <a:pt x="152" y="40"/>
                  <a:pt x="152" y="40"/>
                  <a:pt x="152" y="40"/>
                </a:cubicBezTo>
                <a:lnTo>
                  <a:pt x="144" y="162"/>
                </a:lnTo>
                <a:close/>
                <a:moveTo>
                  <a:pt x="62" y="156"/>
                </a:moveTo>
                <a:cubicBezTo>
                  <a:pt x="66" y="156"/>
                  <a:pt x="66" y="156"/>
                  <a:pt x="66" y="156"/>
                </a:cubicBezTo>
                <a:cubicBezTo>
                  <a:pt x="67" y="156"/>
                  <a:pt x="68" y="155"/>
                  <a:pt x="68" y="154"/>
                </a:cubicBezTo>
                <a:cubicBezTo>
                  <a:pt x="68" y="62"/>
                  <a:pt x="68" y="62"/>
                  <a:pt x="68" y="62"/>
                </a:cubicBezTo>
                <a:cubicBezTo>
                  <a:pt x="68" y="61"/>
                  <a:pt x="67" y="60"/>
                  <a:pt x="66" y="60"/>
                </a:cubicBezTo>
                <a:cubicBezTo>
                  <a:pt x="62" y="60"/>
                  <a:pt x="62" y="60"/>
                  <a:pt x="62" y="60"/>
                </a:cubicBezTo>
                <a:cubicBezTo>
                  <a:pt x="61" y="60"/>
                  <a:pt x="60" y="61"/>
                  <a:pt x="60" y="62"/>
                </a:cubicBezTo>
                <a:cubicBezTo>
                  <a:pt x="60" y="154"/>
                  <a:pt x="60" y="154"/>
                  <a:pt x="60" y="154"/>
                </a:cubicBezTo>
                <a:cubicBezTo>
                  <a:pt x="60" y="155"/>
                  <a:pt x="61" y="156"/>
                  <a:pt x="62" y="156"/>
                </a:cubicBezTo>
                <a:close/>
                <a:moveTo>
                  <a:pt x="118" y="156"/>
                </a:moveTo>
                <a:cubicBezTo>
                  <a:pt x="122" y="156"/>
                  <a:pt x="122" y="156"/>
                  <a:pt x="122" y="156"/>
                </a:cubicBezTo>
                <a:cubicBezTo>
                  <a:pt x="123" y="156"/>
                  <a:pt x="124" y="155"/>
                  <a:pt x="124" y="154"/>
                </a:cubicBezTo>
                <a:cubicBezTo>
                  <a:pt x="124" y="62"/>
                  <a:pt x="124" y="62"/>
                  <a:pt x="124" y="62"/>
                </a:cubicBezTo>
                <a:cubicBezTo>
                  <a:pt x="124" y="61"/>
                  <a:pt x="123" y="60"/>
                  <a:pt x="122" y="60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7" y="60"/>
                  <a:pt x="116" y="61"/>
                  <a:pt x="116" y="62"/>
                </a:cubicBezTo>
                <a:cubicBezTo>
                  <a:pt x="116" y="154"/>
                  <a:pt x="116" y="154"/>
                  <a:pt x="116" y="154"/>
                </a:cubicBezTo>
                <a:cubicBezTo>
                  <a:pt x="116" y="155"/>
                  <a:pt x="117" y="156"/>
                  <a:pt x="118" y="156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67" name="Freeform 42"/>
          <p:cNvSpPr>
            <a:spLocks noEditPoints="1"/>
          </p:cNvSpPr>
          <p:nvPr/>
        </p:nvSpPr>
        <p:spPr bwMode="auto">
          <a:xfrm>
            <a:off x="5420360" y="2665730"/>
            <a:ext cx="285750" cy="313055"/>
          </a:xfrm>
          <a:custGeom>
            <a:avLst/>
            <a:gdLst>
              <a:gd name="T0" fmla="*/ 74 w 168"/>
              <a:gd name="T1" fmla="*/ 88 h 184"/>
              <a:gd name="T2" fmla="*/ 76 w 168"/>
              <a:gd name="T3" fmla="*/ 82 h 184"/>
              <a:gd name="T4" fmla="*/ 34 w 168"/>
              <a:gd name="T5" fmla="*/ 80 h 184"/>
              <a:gd name="T6" fmla="*/ 32 w 168"/>
              <a:gd name="T7" fmla="*/ 86 h 184"/>
              <a:gd name="T8" fmla="*/ 34 w 168"/>
              <a:gd name="T9" fmla="*/ 68 h 184"/>
              <a:gd name="T10" fmla="*/ 76 w 168"/>
              <a:gd name="T11" fmla="*/ 66 h 184"/>
              <a:gd name="T12" fmla="*/ 74 w 168"/>
              <a:gd name="T13" fmla="*/ 60 h 184"/>
              <a:gd name="T14" fmla="*/ 32 w 168"/>
              <a:gd name="T15" fmla="*/ 62 h 184"/>
              <a:gd name="T16" fmla="*/ 34 w 168"/>
              <a:gd name="T17" fmla="*/ 68 h 184"/>
              <a:gd name="T18" fmla="*/ 74 w 168"/>
              <a:gd name="T19" fmla="*/ 48 h 184"/>
              <a:gd name="T20" fmla="*/ 76 w 168"/>
              <a:gd name="T21" fmla="*/ 42 h 184"/>
              <a:gd name="T22" fmla="*/ 34 w 168"/>
              <a:gd name="T23" fmla="*/ 40 h 184"/>
              <a:gd name="T24" fmla="*/ 32 w 168"/>
              <a:gd name="T25" fmla="*/ 46 h 184"/>
              <a:gd name="T26" fmla="*/ 32 w 168"/>
              <a:gd name="T27" fmla="*/ 114 h 184"/>
              <a:gd name="T28" fmla="*/ 34 w 168"/>
              <a:gd name="T29" fmla="*/ 120 h 184"/>
              <a:gd name="T30" fmla="*/ 136 w 168"/>
              <a:gd name="T31" fmla="*/ 118 h 184"/>
              <a:gd name="T32" fmla="*/ 134 w 168"/>
              <a:gd name="T33" fmla="*/ 112 h 184"/>
              <a:gd name="T34" fmla="*/ 32 w 168"/>
              <a:gd name="T35" fmla="*/ 114 h 184"/>
              <a:gd name="T36" fmla="*/ 168 w 168"/>
              <a:gd name="T37" fmla="*/ 44 h 184"/>
              <a:gd name="T38" fmla="*/ 163 w 168"/>
              <a:gd name="T39" fmla="*/ 38 h 184"/>
              <a:gd name="T40" fmla="*/ 124 w 168"/>
              <a:gd name="T41" fmla="*/ 0 h 184"/>
              <a:gd name="T42" fmla="*/ 16 w 168"/>
              <a:gd name="T43" fmla="*/ 0 h 184"/>
              <a:gd name="T44" fmla="*/ 0 w 168"/>
              <a:gd name="T45" fmla="*/ 168 h 184"/>
              <a:gd name="T46" fmla="*/ 152 w 168"/>
              <a:gd name="T47" fmla="*/ 184 h 184"/>
              <a:gd name="T48" fmla="*/ 168 w 168"/>
              <a:gd name="T49" fmla="*/ 52 h 184"/>
              <a:gd name="T50" fmla="*/ 168 w 168"/>
              <a:gd name="T51" fmla="*/ 51 h 184"/>
              <a:gd name="T52" fmla="*/ 158 w 168"/>
              <a:gd name="T53" fmla="*/ 43 h 184"/>
              <a:gd name="T54" fmla="*/ 132 w 168"/>
              <a:gd name="T55" fmla="*/ 44 h 184"/>
              <a:gd name="T56" fmla="*/ 124 w 168"/>
              <a:gd name="T57" fmla="*/ 9 h 184"/>
              <a:gd name="T58" fmla="*/ 152 w 168"/>
              <a:gd name="T59" fmla="*/ 176 h 184"/>
              <a:gd name="T60" fmla="*/ 8 w 168"/>
              <a:gd name="T61" fmla="*/ 168 h 184"/>
              <a:gd name="T62" fmla="*/ 16 w 168"/>
              <a:gd name="T63" fmla="*/ 8 h 184"/>
              <a:gd name="T64" fmla="*/ 123 w 168"/>
              <a:gd name="T65" fmla="*/ 8 h 184"/>
              <a:gd name="T66" fmla="*/ 116 w 168"/>
              <a:gd name="T67" fmla="*/ 36 h 184"/>
              <a:gd name="T68" fmla="*/ 160 w 168"/>
              <a:gd name="T69" fmla="*/ 52 h 184"/>
              <a:gd name="T70" fmla="*/ 160 w 168"/>
              <a:gd name="T71" fmla="*/ 44 h 184"/>
              <a:gd name="T72" fmla="*/ 160 w 168"/>
              <a:gd name="T73" fmla="*/ 44 h 184"/>
              <a:gd name="T74" fmla="*/ 34 w 168"/>
              <a:gd name="T75" fmla="*/ 136 h 184"/>
              <a:gd name="T76" fmla="*/ 32 w 168"/>
              <a:gd name="T77" fmla="*/ 142 h 184"/>
              <a:gd name="T78" fmla="*/ 134 w 168"/>
              <a:gd name="T79" fmla="*/ 144 h 184"/>
              <a:gd name="T80" fmla="*/ 136 w 168"/>
              <a:gd name="T81" fmla="*/ 13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" h="184">
                <a:moveTo>
                  <a:pt x="34" y="88"/>
                </a:moveTo>
                <a:cubicBezTo>
                  <a:pt x="74" y="88"/>
                  <a:pt x="74" y="88"/>
                  <a:pt x="74" y="88"/>
                </a:cubicBezTo>
                <a:cubicBezTo>
                  <a:pt x="75" y="88"/>
                  <a:pt x="76" y="87"/>
                  <a:pt x="76" y="86"/>
                </a:cubicBezTo>
                <a:cubicBezTo>
                  <a:pt x="76" y="82"/>
                  <a:pt x="76" y="82"/>
                  <a:pt x="76" y="82"/>
                </a:cubicBezTo>
                <a:cubicBezTo>
                  <a:pt x="76" y="81"/>
                  <a:pt x="75" y="80"/>
                  <a:pt x="74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3" y="80"/>
                  <a:pt x="32" y="81"/>
                  <a:pt x="32" y="82"/>
                </a:cubicBezTo>
                <a:cubicBezTo>
                  <a:pt x="32" y="86"/>
                  <a:pt x="32" y="86"/>
                  <a:pt x="32" y="86"/>
                </a:cubicBezTo>
                <a:cubicBezTo>
                  <a:pt x="32" y="87"/>
                  <a:pt x="33" y="88"/>
                  <a:pt x="34" y="88"/>
                </a:cubicBezTo>
                <a:close/>
                <a:moveTo>
                  <a:pt x="34" y="68"/>
                </a:moveTo>
                <a:cubicBezTo>
                  <a:pt x="74" y="68"/>
                  <a:pt x="74" y="68"/>
                  <a:pt x="74" y="68"/>
                </a:cubicBezTo>
                <a:cubicBezTo>
                  <a:pt x="75" y="68"/>
                  <a:pt x="76" y="67"/>
                  <a:pt x="76" y="66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1"/>
                  <a:pt x="75" y="60"/>
                  <a:pt x="74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3" y="60"/>
                  <a:pt x="32" y="61"/>
                  <a:pt x="32" y="62"/>
                </a:cubicBezTo>
                <a:cubicBezTo>
                  <a:pt x="32" y="66"/>
                  <a:pt x="32" y="66"/>
                  <a:pt x="32" y="66"/>
                </a:cubicBezTo>
                <a:cubicBezTo>
                  <a:pt x="32" y="67"/>
                  <a:pt x="33" y="68"/>
                  <a:pt x="34" y="68"/>
                </a:cubicBezTo>
                <a:close/>
                <a:moveTo>
                  <a:pt x="34" y="48"/>
                </a:moveTo>
                <a:cubicBezTo>
                  <a:pt x="74" y="48"/>
                  <a:pt x="74" y="48"/>
                  <a:pt x="74" y="48"/>
                </a:cubicBezTo>
                <a:cubicBezTo>
                  <a:pt x="75" y="48"/>
                  <a:pt x="76" y="47"/>
                  <a:pt x="76" y="46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1"/>
                  <a:pt x="75" y="40"/>
                  <a:pt x="74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33" y="40"/>
                  <a:pt x="32" y="41"/>
                  <a:pt x="32" y="42"/>
                </a:cubicBezTo>
                <a:cubicBezTo>
                  <a:pt x="32" y="46"/>
                  <a:pt x="32" y="46"/>
                  <a:pt x="32" y="46"/>
                </a:cubicBezTo>
                <a:cubicBezTo>
                  <a:pt x="32" y="47"/>
                  <a:pt x="33" y="48"/>
                  <a:pt x="34" y="48"/>
                </a:cubicBezTo>
                <a:close/>
                <a:moveTo>
                  <a:pt x="32" y="114"/>
                </a:moveTo>
                <a:cubicBezTo>
                  <a:pt x="32" y="118"/>
                  <a:pt x="32" y="118"/>
                  <a:pt x="32" y="118"/>
                </a:cubicBezTo>
                <a:cubicBezTo>
                  <a:pt x="32" y="119"/>
                  <a:pt x="33" y="120"/>
                  <a:pt x="34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5" y="120"/>
                  <a:pt x="136" y="119"/>
                  <a:pt x="136" y="118"/>
                </a:cubicBezTo>
                <a:cubicBezTo>
                  <a:pt x="136" y="114"/>
                  <a:pt x="136" y="114"/>
                  <a:pt x="136" y="114"/>
                </a:cubicBezTo>
                <a:cubicBezTo>
                  <a:pt x="136" y="113"/>
                  <a:pt x="135" y="112"/>
                  <a:pt x="134" y="112"/>
                </a:cubicBezTo>
                <a:cubicBezTo>
                  <a:pt x="34" y="112"/>
                  <a:pt x="34" y="112"/>
                  <a:pt x="34" y="112"/>
                </a:cubicBezTo>
                <a:cubicBezTo>
                  <a:pt x="33" y="112"/>
                  <a:pt x="32" y="113"/>
                  <a:pt x="32" y="114"/>
                </a:cubicBezTo>
                <a:close/>
                <a:moveTo>
                  <a:pt x="168" y="51"/>
                </a:moveTo>
                <a:cubicBezTo>
                  <a:pt x="168" y="44"/>
                  <a:pt x="168" y="44"/>
                  <a:pt x="168" y="44"/>
                </a:cubicBezTo>
                <a:cubicBezTo>
                  <a:pt x="164" y="40"/>
                  <a:pt x="164" y="40"/>
                  <a:pt x="164" y="40"/>
                </a:cubicBezTo>
                <a:cubicBezTo>
                  <a:pt x="164" y="39"/>
                  <a:pt x="164" y="38"/>
                  <a:pt x="163" y="38"/>
                </a:cubicBezTo>
                <a:cubicBezTo>
                  <a:pt x="127" y="1"/>
                  <a:pt x="127" y="1"/>
                  <a:pt x="127" y="1"/>
                </a:cubicBezTo>
                <a:cubicBezTo>
                  <a:pt x="126" y="0"/>
                  <a:pt x="125" y="0"/>
                  <a:pt x="124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7"/>
                  <a:pt x="7" y="184"/>
                  <a:pt x="16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61" y="184"/>
                  <a:pt x="168" y="177"/>
                  <a:pt x="168" y="168"/>
                </a:cubicBezTo>
                <a:cubicBezTo>
                  <a:pt x="168" y="52"/>
                  <a:pt x="168" y="52"/>
                  <a:pt x="168" y="52"/>
                </a:cubicBezTo>
                <a:cubicBezTo>
                  <a:pt x="168" y="52"/>
                  <a:pt x="168" y="52"/>
                  <a:pt x="168" y="52"/>
                </a:cubicBezTo>
                <a:lnTo>
                  <a:pt x="168" y="51"/>
                </a:lnTo>
                <a:close/>
                <a:moveTo>
                  <a:pt x="124" y="9"/>
                </a:moveTo>
                <a:cubicBezTo>
                  <a:pt x="158" y="43"/>
                  <a:pt x="158" y="43"/>
                  <a:pt x="158" y="43"/>
                </a:cubicBezTo>
                <a:cubicBezTo>
                  <a:pt x="158" y="44"/>
                  <a:pt x="158" y="44"/>
                  <a:pt x="159" y="44"/>
                </a:cubicBezTo>
                <a:cubicBezTo>
                  <a:pt x="132" y="44"/>
                  <a:pt x="132" y="44"/>
                  <a:pt x="132" y="44"/>
                </a:cubicBezTo>
                <a:cubicBezTo>
                  <a:pt x="128" y="44"/>
                  <a:pt x="124" y="40"/>
                  <a:pt x="124" y="36"/>
                </a:cubicBezTo>
                <a:lnTo>
                  <a:pt x="124" y="9"/>
                </a:lnTo>
                <a:close/>
                <a:moveTo>
                  <a:pt x="160" y="168"/>
                </a:moveTo>
                <a:cubicBezTo>
                  <a:pt x="160" y="172"/>
                  <a:pt x="156" y="176"/>
                  <a:pt x="152" y="176"/>
                </a:cubicBezTo>
                <a:cubicBezTo>
                  <a:pt x="16" y="176"/>
                  <a:pt x="16" y="176"/>
                  <a:pt x="16" y="176"/>
                </a:cubicBezTo>
                <a:cubicBezTo>
                  <a:pt x="12" y="176"/>
                  <a:pt x="8" y="172"/>
                  <a:pt x="8" y="1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8"/>
                  <a:pt x="123" y="8"/>
                  <a:pt x="123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6" y="45"/>
                  <a:pt x="123" y="52"/>
                  <a:pt x="132" y="52"/>
                </a:cubicBezTo>
                <a:cubicBezTo>
                  <a:pt x="160" y="52"/>
                  <a:pt x="160" y="52"/>
                  <a:pt x="160" y="52"/>
                </a:cubicBezTo>
                <a:lnTo>
                  <a:pt x="160" y="168"/>
                </a:lnTo>
                <a:close/>
                <a:moveTo>
                  <a:pt x="160" y="44"/>
                </a:moveTo>
                <a:cubicBezTo>
                  <a:pt x="159" y="44"/>
                  <a:pt x="159" y="44"/>
                  <a:pt x="159" y="44"/>
                </a:cubicBezTo>
                <a:cubicBezTo>
                  <a:pt x="159" y="44"/>
                  <a:pt x="160" y="44"/>
                  <a:pt x="160" y="44"/>
                </a:cubicBezTo>
                <a:close/>
                <a:moveTo>
                  <a:pt x="134" y="136"/>
                </a:moveTo>
                <a:cubicBezTo>
                  <a:pt x="34" y="136"/>
                  <a:pt x="34" y="136"/>
                  <a:pt x="34" y="136"/>
                </a:cubicBezTo>
                <a:cubicBezTo>
                  <a:pt x="33" y="136"/>
                  <a:pt x="32" y="137"/>
                  <a:pt x="32" y="138"/>
                </a:cubicBezTo>
                <a:cubicBezTo>
                  <a:pt x="32" y="142"/>
                  <a:pt x="32" y="142"/>
                  <a:pt x="32" y="142"/>
                </a:cubicBezTo>
                <a:cubicBezTo>
                  <a:pt x="32" y="143"/>
                  <a:pt x="33" y="144"/>
                  <a:pt x="34" y="144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3"/>
                  <a:pt x="136" y="142"/>
                </a:cubicBezTo>
                <a:cubicBezTo>
                  <a:pt x="136" y="138"/>
                  <a:pt x="136" y="138"/>
                  <a:pt x="136" y="138"/>
                </a:cubicBezTo>
                <a:cubicBezTo>
                  <a:pt x="136" y="137"/>
                  <a:pt x="135" y="136"/>
                  <a:pt x="134" y="1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516245" y="5233670"/>
            <a:ext cx="327025" cy="328295"/>
            <a:chOff x="17353" y="5881"/>
            <a:chExt cx="1135" cy="1138"/>
          </a:xfrm>
          <a:solidFill>
            <a:schemeClr val="bg1"/>
          </a:solidFill>
        </p:grpSpPr>
        <p:sp>
          <p:nvSpPr>
            <p:cNvPr id="139" name="Freeform 177"/>
            <p:cNvSpPr/>
            <p:nvPr/>
          </p:nvSpPr>
          <p:spPr bwMode="auto">
            <a:xfrm>
              <a:off x="17353" y="5881"/>
              <a:ext cx="898" cy="1138"/>
            </a:xfrm>
            <a:custGeom>
              <a:avLst/>
              <a:gdLst>
                <a:gd name="T0" fmla="*/ 148 w 152"/>
                <a:gd name="T1" fmla="*/ 192 h 192"/>
                <a:gd name="T2" fmla="*/ 4 w 152"/>
                <a:gd name="T3" fmla="*/ 192 h 192"/>
                <a:gd name="T4" fmla="*/ 0 w 152"/>
                <a:gd name="T5" fmla="*/ 188 h 192"/>
                <a:gd name="T6" fmla="*/ 0 w 152"/>
                <a:gd name="T7" fmla="*/ 4 h 192"/>
                <a:gd name="T8" fmla="*/ 4 w 152"/>
                <a:gd name="T9" fmla="*/ 0 h 192"/>
                <a:gd name="T10" fmla="*/ 148 w 152"/>
                <a:gd name="T11" fmla="*/ 0 h 192"/>
                <a:gd name="T12" fmla="*/ 152 w 152"/>
                <a:gd name="T13" fmla="*/ 4 h 192"/>
                <a:gd name="T14" fmla="*/ 152 w 152"/>
                <a:gd name="T15" fmla="*/ 80 h 192"/>
                <a:gd name="T16" fmla="*/ 148 w 152"/>
                <a:gd name="T17" fmla="*/ 84 h 192"/>
                <a:gd name="T18" fmla="*/ 144 w 152"/>
                <a:gd name="T19" fmla="*/ 80 h 192"/>
                <a:gd name="T20" fmla="*/ 144 w 152"/>
                <a:gd name="T21" fmla="*/ 8 h 192"/>
                <a:gd name="T22" fmla="*/ 8 w 152"/>
                <a:gd name="T23" fmla="*/ 8 h 192"/>
                <a:gd name="T24" fmla="*/ 8 w 152"/>
                <a:gd name="T25" fmla="*/ 184 h 192"/>
                <a:gd name="T26" fmla="*/ 144 w 152"/>
                <a:gd name="T27" fmla="*/ 184 h 192"/>
                <a:gd name="T28" fmla="*/ 144 w 152"/>
                <a:gd name="T29" fmla="*/ 164 h 192"/>
                <a:gd name="T30" fmla="*/ 148 w 152"/>
                <a:gd name="T31" fmla="*/ 160 h 192"/>
                <a:gd name="T32" fmla="*/ 152 w 152"/>
                <a:gd name="T33" fmla="*/ 164 h 192"/>
                <a:gd name="T34" fmla="*/ 152 w 152"/>
                <a:gd name="T35" fmla="*/ 188 h 192"/>
                <a:gd name="T36" fmla="*/ 148 w 1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192">
                  <a:moveTo>
                    <a:pt x="148" y="192"/>
                  </a:moveTo>
                  <a:cubicBezTo>
                    <a:pt x="4" y="192"/>
                    <a:pt x="4" y="192"/>
                    <a:pt x="4" y="192"/>
                  </a:cubicBezTo>
                  <a:cubicBezTo>
                    <a:pt x="2" y="192"/>
                    <a:pt x="0" y="190"/>
                    <a:pt x="0" y="1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80"/>
                    <a:pt x="152" y="80"/>
                    <a:pt x="152" y="80"/>
                  </a:cubicBezTo>
                  <a:cubicBezTo>
                    <a:pt x="152" y="82"/>
                    <a:pt x="150" y="84"/>
                    <a:pt x="148" y="84"/>
                  </a:cubicBezTo>
                  <a:cubicBezTo>
                    <a:pt x="146" y="84"/>
                    <a:pt x="144" y="82"/>
                    <a:pt x="144" y="80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64"/>
                    <a:pt x="144" y="164"/>
                    <a:pt x="144" y="164"/>
                  </a:cubicBezTo>
                  <a:cubicBezTo>
                    <a:pt x="144" y="162"/>
                    <a:pt x="146" y="160"/>
                    <a:pt x="148" y="160"/>
                  </a:cubicBezTo>
                  <a:cubicBezTo>
                    <a:pt x="150" y="160"/>
                    <a:pt x="152" y="162"/>
                    <a:pt x="152" y="164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2" y="190"/>
                    <a:pt x="150" y="192"/>
                    <a:pt x="14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78"/>
            <p:cNvSpPr/>
            <p:nvPr/>
          </p:nvSpPr>
          <p:spPr bwMode="auto">
            <a:xfrm>
              <a:off x="17448" y="5976"/>
              <a:ext cx="710" cy="758"/>
            </a:xfrm>
            <a:custGeom>
              <a:avLst/>
              <a:gdLst>
                <a:gd name="T0" fmla="*/ 76 w 120"/>
                <a:gd name="T1" fmla="*/ 128 h 128"/>
                <a:gd name="T2" fmla="*/ 4 w 120"/>
                <a:gd name="T3" fmla="*/ 128 h 128"/>
                <a:gd name="T4" fmla="*/ 0 w 120"/>
                <a:gd name="T5" fmla="*/ 124 h 128"/>
                <a:gd name="T6" fmla="*/ 0 w 120"/>
                <a:gd name="T7" fmla="*/ 4 h 128"/>
                <a:gd name="T8" fmla="*/ 4 w 120"/>
                <a:gd name="T9" fmla="*/ 0 h 128"/>
                <a:gd name="T10" fmla="*/ 116 w 120"/>
                <a:gd name="T11" fmla="*/ 0 h 128"/>
                <a:gd name="T12" fmla="*/ 120 w 120"/>
                <a:gd name="T13" fmla="*/ 4 h 128"/>
                <a:gd name="T14" fmla="*/ 120 w 120"/>
                <a:gd name="T15" fmla="*/ 72 h 128"/>
                <a:gd name="T16" fmla="*/ 116 w 120"/>
                <a:gd name="T17" fmla="*/ 76 h 128"/>
                <a:gd name="T18" fmla="*/ 112 w 120"/>
                <a:gd name="T19" fmla="*/ 72 h 128"/>
                <a:gd name="T20" fmla="*/ 112 w 120"/>
                <a:gd name="T21" fmla="*/ 8 h 128"/>
                <a:gd name="T22" fmla="*/ 8 w 120"/>
                <a:gd name="T23" fmla="*/ 8 h 128"/>
                <a:gd name="T24" fmla="*/ 8 w 120"/>
                <a:gd name="T25" fmla="*/ 120 h 128"/>
                <a:gd name="T26" fmla="*/ 76 w 120"/>
                <a:gd name="T27" fmla="*/ 120 h 128"/>
                <a:gd name="T28" fmla="*/ 80 w 120"/>
                <a:gd name="T29" fmla="*/ 124 h 128"/>
                <a:gd name="T30" fmla="*/ 76 w 120"/>
                <a:gd name="T3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28">
                  <a:moveTo>
                    <a:pt x="76" y="128"/>
                  </a:moveTo>
                  <a:cubicBezTo>
                    <a:pt x="4" y="128"/>
                    <a:pt x="4" y="128"/>
                    <a:pt x="4" y="128"/>
                  </a:cubicBezTo>
                  <a:cubicBezTo>
                    <a:pt x="2" y="128"/>
                    <a:pt x="0" y="126"/>
                    <a:pt x="0" y="1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20" y="74"/>
                    <a:pt x="118" y="76"/>
                    <a:pt x="116" y="76"/>
                  </a:cubicBezTo>
                  <a:cubicBezTo>
                    <a:pt x="114" y="76"/>
                    <a:pt x="112" y="74"/>
                    <a:pt x="112" y="72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8" y="120"/>
                    <a:pt x="80" y="122"/>
                    <a:pt x="80" y="124"/>
                  </a:cubicBezTo>
                  <a:cubicBezTo>
                    <a:pt x="80" y="126"/>
                    <a:pt x="78" y="128"/>
                    <a:pt x="76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79"/>
            <p:cNvSpPr>
              <a:spLocks noEditPoints="1"/>
            </p:cNvSpPr>
            <p:nvPr/>
          </p:nvSpPr>
          <p:spPr bwMode="auto">
            <a:xfrm>
              <a:off x="17731" y="6781"/>
              <a:ext cx="143" cy="143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180"/>
            <p:cNvSpPr>
              <a:spLocks noEditPoints="1"/>
            </p:cNvSpPr>
            <p:nvPr/>
          </p:nvSpPr>
          <p:spPr bwMode="auto">
            <a:xfrm>
              <a:off x="17786" y="6314"/>
              <a:ext cx="703" cy="563"/>
            </a:xfrm>
            <a:custGeom>
              <a:avLst/>
              <a:gdLst>
                <a:gd name="T0" fmla="*/ 5 w 119"/>
                <a:gd name="T1" fmla="*/ 5 h 95"/>
                <a:gd name="T2" fmla="*/ 112 w 119"/>
                <a:gd name="T3" fmla="*/ 27 h 95"/>
                <a:gd name="T4" fmla="*/ 24 w 119"/>
                <a:gd name="T5" fmla="*/ 67 h 95"/>
                <a:gd name="T6" fmla="*/ 83 w 119"/>
                <a:gd name="T7" fmla="*/ 11 h 95"/>
                <a:gd name="T8" fmla="*/ 62 w 119"/>
                <a:gd name="T9" fmla="*/ 23 h 95"/>
                <a:gd name="T10" fmla="*/ 63 w 119"/>
                <a:gd name="T11" fmla="*/ 24 h 95"/>
                <a:gd name="T12" fmla="*/ 63 w 119"/>
                <a:gd name="T13" fmla="*/ 24 h 95"/>
                <a:gd name="T14" fmla="*/ 63 w 119"/>
                <a:gd name="T15" fmla="*/ 25 h 95"/>
                <a:gd name="T16" fmla="*/ 63 w 119"/>
                <a:gd name="T17" fmla="*/ 25 h 95"/>
                <a:gd name="T18" fmla="*/ 63 w 119"/>
                <a:gd name="T19" fmla="*/ 25 h 95"/>
                <a:gd name="T20" fmla="*/ 63 w 119"/>
                <a:gd name="T21" fmla="*/ 25 h 95"/>
                <a:gd name="T22" fmla="*/ 63 w 119"/>
                <a:gd name="T23" fmla="*/ 25 h 95"/>
                <a:gd name="T24" fmla="*/ 63 w 119"/>
                <a:gd name="T25" fmla="*/ 25 h 95"/>
                <a:gd name="T26" fmla="*/ 63 w 119"/>
                <a:gd name="T27" fmla="*/ 25 h 95"/>
                <a:gd name="T28" fmla="*/ 63 w 119"/>
                <a:gd name="T29" fmla="*/ 25 h 95"/>
                <a:gd name="T30" fmla="*/ 63 w 119"/>
                <a:gd name="T31" fmla="*/ 25 h 95"/>
                <a:gd name="T32" fmla="*/ 63 w 119"/>
                <a:gd name="T33" fmla="*/ 25 h 95"/>
                <a:gd name="T34" fmla="*/ 63 w 119"/>
                <a:gd name="T35" fmla="*/ 25 h 95"/>
                <a:gd name="T36" fmla="*/ 63 w 119"/>
                <a:gd name="T37" fmla="*/ 25 h 95"/>
                <a:gd name="T38" fmla="*/ 63 w 119"/>
                <a:gd name="T39" fmla="*/ 25 h 95"/>
                <a:gd name="T40" fmla="*/ 63 w 119"/>
                <a:gd name="T41" fmla="*/ 29 h 95"/>
                <a:gd name="T42" fmla="*/ 62 w 119"/>
                <a:gd name="T43" fmla="*/ 27 h 95"/>
                <a:gd name="T44" fmla="*/ 62 w 119"/>
                <a:gd name="T45" fmla="*/ 29 h 95"/>
                <a:gd name="T46" fmla="*/ 58 w 119"/>
                <a:gd name="T47" fmla="*/ 31 h 95"/>
                <a:gd name="T48" fmla="*/ 58 w 119"/>
                <a:gd name="T49" fmla="*/ 31 h 95"/>
                <a:gd name="T50" fmla="*/ 58 w 119"/>
                <a:gd name="T51" fmla="*/ 31 h 95"/>
                <a:gd name="T52" fmla="*/ 58 w 119"/>
                <a:gd name="T53" fmla="*/ 31 h 95"/>
                <a:gd name="T54" fmla="*/ 58 w 119"/>
                <a:gd name="T55" fmla="*/ 31 h 95"/>
                <a:gd name="T56" fmla="*/ 58 w 119"/>
                <a:gd name="T57" fmla="*/ 31 h 95"/>
                <a:gd name="T58" fmla="*/ 58 w 119"/>
                <a:gd name="T59" fmla="*/ 31 h 95"/>
                <a:gd name="T60" fmla="*/ 57 w 119"/>
                <a:gd name="T61" fmla="*/ 31 h 95"/>
                <a:gd name="T62" fmla="*/ 57 w 119"/>
                <a:gd name="T63" fmla="*/ 31 h 95"/>
                <a:gd name="T64" fmla="*/ 47 w 119"/>
                <a:gd name="T65" fmla="*/ 25 h 95"/>
                <a:gd name="T66" fmla="*/ 47 w 119"/>
                <a:gd name="T67" fmla="*/ 31 h 95"/>
                <a:gd name="T68" fmla="*/ 47 w 119"/>
                <a:gd name="T69" fmla="*/ 31 h 95"/>
                <a:gd name="T70" fmla="*/ 47 w 119"/>
                <a:gd name="T71" fmla="*/ 31 h 95"/>
                <a:gd name="T72" fmla="*/ 47 w 119"/>
                <a:gd name="T73" fmla="*/ 31 h 95"/>
                <a:gd name="T74" fmla="*/ 47 w 119"/>
                <a:gd name="T75" fmla="*/ 31 h 95"/>
                <a:gd name="T76" fmla="*/ 47 w 119"/>
                <a:gd name="T77" fmla="*/ 31 h 95"/>
                <a:gd name="T78" fmla="*/ 47 w 119"/>
                <a:gd name="T79" fmla="*/ 31 h 95"/>
                <a:gd name="T80" fmla="*/ 47 w 119"/>
                <a:gd name="T81" fmla="*/ 31 h 95"/>
                <a:gd name="T82" fmla="*/ 47 w 119"/>
                <a:gd name="T83" fmla="*/ 32 h 95"/>
                <a:gd name="T84" fmla="*/ 47 w 119"/>
                <a:gd name="T85" fmla="*/ 32 h 95"/>
                <a:gd name="T86" fmla="*/ 47 w 119"/>
                <a:gd name="T87" fmla="*/ 32 h 95"/>
                <a:gd name="T88" fmla="*/ 47 w 119"/>
                <a:gd name="T89" fmla="*/ 32 h 95"/>
                <a:gd name="T90" fmla="*/ 47 w 119"/>
                <a:gd name="T91" fmla="*/ 32 h 95"/>
                <a:gd name="T92" fmla="*/ 47 w 119"/>
                <a:gd name="T93" fmla="*/ 32 h 95"/>
                <a:gd name="T94" fmla="*/ 47 w 119"/>
                <a:gd name="T95" fmla="*/ 32 h 95"/>
                <a:gd name="T96" fmla="*/ 47 w 119"/>
                <a:gd name="T97" fmla="*/ 32 h 95"/>
                <a:gd name="T98" fmla="*/ 47 w 119"/>
                <a:gd name="T99" fmla="*/ 32 h 95"/>
                <a:gd name="T100" fmla="*/ 47 w 119"/>
                <a:gd name="T101" fmla="*/ 32 h 95"/>
                <a:gd name="T102" fmla="*/ 45 w 119"/>
                <a:gd name="T103" fmla="*/ 39 h 95"/>
                <a:gd name="T104" fmla="*/ 47 w 119"/>
                <a:gd name="T105" fmla="*/ 38 h 95"/>
                <a:gd name="T106" fmla="*/ 44 w 119"/>
                <a:gd name="T107" fmla="*/ 39 h 95"/>
                <a:gd name="T108" fmla="*/ 44 w 119"/>
                <a:gd name="T109" fmla="*/ 39 h 95"/>
                <a:gd name="T110" fmla="*/ 43 w 119"/>
                <a:gd name="T111" fmla="*/ 39 h 95"/>
                <a:gd name="T112" fmla="*/ 43 w 119"/>
                <a:gd name="T113" fmla="*/ 39 h 95"/>
                <a:gd name="T114" fmla="*/ 51 w 119"/>
                <a:gd name="T115" fmla="*/ 6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95">
                  <a:moveTo>
                    <a:pt x="83" y="95"/>
                  </a:moveTo>
                  <a:cubicBezTo>
                    <a:pt x="72" y="95"/>
                    <a:pt x="58" y="89"/>
                    <a:pt x="45" y="85"/>
                  </a:cubicBezTo>
                  <a:cubicBezTo>
                    <a:pt x="38" y="82"/>
                    <a:pt x="31" y="80"/>
                    <a:pt x="27" y="79"/>
                  </a:cubicBezTo>
                  <a:cubicBezTo>
                    <a:pt x="20" y="78"/>
                    <a:pt x="16" y="73"/>
                    <a:pt x="16" y="67"/>
                  </a:cubicBezTo>
                  <a:cubicBezTo>
                    <a:pt x="16" y="64"/>
                    <a:pt x="17" y="60"/>
                    <a:pt x="20" y="58"/>
                  </a:cubicBezTo>
                  <a:cubicBezTo>
                    <a:pt x="22" y="56"/>
                    <a:pt x="25" y="54"/>
                    <a:pt x="28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0" y="18"/>
                    <a:pt x="0" y="10"/>
                    <a:pt x="5" y="5"/>
                  </a:cubicBezTo>
                  <a:cubicBezTo>
                    <a:pt x="9" y="1"/>
                    <a:pt x="17" y="1"/>
                    <a:pt x="22" y="6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9" y="21"/>
                    <a:pt x="40" y="20"/>
                    <a:pt x="41" y="19"/>
                  </a:cubicBezTo>
                  <a:cubicBezTo>
                    <a:pt x="44" y="16"/>
                    <a:pt x="49" y="15"/>
                    <a:pt x="53" y="16"/>
                  </a:cubicBezTo>
                  <a:cubicBezTo>
                    <a:pt x="54" y="15"/>
                    <a:pt x="55" y="13"/>
                    <a:pt x="56" y="12"/>
                  </a:cubicBezTo>
                  <a:cubicBezTo>
                    <a:pt x="60" y="8"/>
                    <a:pt x="65" y="7"/>
                    <a:pt x="69" y="9"/>
                  </a:cubicBezTo>
                  <a:cubicBezTo>
                    <a:pt x="70" y="7"/>
                    <a:pt x="70" y="6"/>
                    <a:pt x="72" y="5"/>
                  </a:cubicBezTo>
                  <a:cubicBezTo>
                    <a:pt x="76" y="0"/>
                    <a:pt x="84" y="0"/>
                    <a:pt x="89" y="5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5" y="31"/>
                    <a:pt x="117" y="34"/>
                    <a:pt x="119" y="37"/>
                  </a:cubicBezTo>
                  <a:cubicBezTo>
                    <a:pt x="119" y="38"/>
                    <a:pt x="119" y="38"/>
                    <a:pt x="119" y="39"/>
                  </a:cubicBezTo>
                  <a:cubicBezTo>
                    <a:pt x="119" y="59"/>
                    <a:pt x="119" y="59"/>
                    <a:pt x="119" y="59"/>
                  </a:cubicBezTo>
                  <a:cubicBezTo>
                    <a:pt x="119" y="68"/>
                    <a:pt x="114" y="73"/>
                    <a:pt x="114" y="74"/>
                  </a:cubicBezTo>
                  <a:cubicBezTo>
                    <a:pt x="114" y="74"/>
                    <a:pt x="105" y="82"/>
                    <a:pt x="97" y="90"/>
                  </a:cubicBezTo>
                  <a:cubicBezTo>
                    <a:pt x="94" y="93"/>
                    <a:pt x="90" y="95"/>
                    <a:pt x="83" y="95"/>
                  </a:cubicBezTo>
                  <a:close/>
                  <a:moveTo>
                    <a:pt x="28" y="62"/>
                  </a:moveTo>
                  <a:cubicBezTo>
                    <a:pt x="27" y="62"/>
                    <a:pt x="26" y="63"/>
                    <a:pt x="25" y="64"/>
                  </a:cubicBezTo>
                  <a:cubicBezTo>
                    <a:pt x="25" y="64"/>
                    <a:pt x="24" y="66"/>
                    <a:pt x="24" y="67"/>
                  </a:cubicBezTo>
                  <a:cubicBezTo>
                    <a:pt x="24" y="68"/>
                    <a:pt x="24" y="70"/>
                    <a:pt x="29" y="71"/>
                  </a:cubicBezTo>
                  <a:cubicBezTo>
                    <a:pt x="34" y="72"/>
                    <a:pt x="40" y="74"/>
                    <a:pt x="48" y="77"/>
                  </a:cubicBezTo>
                  <a:cubicBezTo>
                    <a:pt x="59" y="81"/>
                    <a:pt x="74" y="87"/>
                    <a:pt x="83" y="87"/>
                  </a:cubicBezTo>
                  <a:cubicBezTo>
                    <a:pt x="87" y="87"/>
                    <a:pt x="90" y="86"/>
                    <a:pt x="92" y="84"/>
                  </a:cubicBezTo>
                  <a:cubicBezTo>
                    <a:pt x="100" y="76"/>
                    <a:pt x="108" y="68"/>
                    <a:pt x="108" y="68"/>
                  </a:cubicBezTo>
                  <a:cubicBezTo>
                    <a:pt x="108" y="68"/>
                    <a:pt x="111" y="65"/>
                    <a:pt x="111" y="5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38"/>
                    <a:pt x="108" y="35"/>
                    <a:pt x="106" y="33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0"/>
                    <a:pt x="81" y="9"/>
                    <a:pt x="80" y="9"/>
                  </a:cubicBezTo>
                  <a:cubicBezTo>
                    <a:pt x="79" y="9"/>
                    <a:pt x="78" y="9"/>
                    <a:pt x="77" y="10"/>
                  </a:cubicBezTo>
                  <a:cubicBezTo>
                    <a:pt x="76" y="12"/>
                    <a:pt x="76" y="14"/>
                    <a:pt x="78" y="16"/>
                  </a:cubicBezTo>
                  <a:cubicBezTo>
                    <a:pt x="79" y="18"/>
                    <a:pt x="79" y="20"/>
                    <a:pt x="78" y="22"/>
                  </a:cubicBezTo>
                  <a:cubicBezTo>
                    <a:pt x="76" y="23"/>
                    <a:pt x="74" y="23"/>
                    <a:pt x="72" y="22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7" y="17"/>
                    <a:pt x="66" y="16"/>
                    <a:pt x="65" y="16"/>
                  </a:cubicBezTo>
                  <a:cubicBezTo>
                    <a:pt x="64" y="16"/>
                    <a:pt x="63" y="16"/>
                    <a:pt x="62" y="17"/>
                  </a:cubicBezTo>
                  <a:cubicBezTo>
                    <a:pt x="60" y="19"/>
                    <a:pt x="61" y="22"/>
                    <a:pt x="62" y="23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7"/>
                    <a:pt x="63" y="28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7"/>
                    <a:pt x="63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0"/>
                    <a:pt x="57" y="3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2" y="24"/>
                    <a:pt x="50" y="24"/>
                    <a:pt x="49" y="24"/>
                  </a:cubicBezTo>
                  <a:cubicBezTo>
                    <a:pt x="48" y="24"/>
                    <a:pt x="48" y="24"/>
                    <a:pt x="47" y="25"/>
                  </a:cubicBezTo>
                  <a:cubicBezTo>
                    <a:pt x="45" y="26"/>
                    <a:pt x="43" y="29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3"/>
                    <a:pt x="48" y="35"/>
                    <a:pt x="46" y="36"/>
                  </a:cubicBezTo>
                  <a:cubicBezTo>
                    <a:pt x="46" y="37"/>
                    <a:pt x="46" y="38"/>
                    <a:pt x="45" y="38"/>
                  </a:cubicBezTo>
                  <a:cubicBezTo>
                    <a:pt x="45" y="38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5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2" y="39"/>
                    <a:pt x="42" y="38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0"/>
                    <a:pt x="12" y="9"/>
                    <a:pt x="10" y="11"/>
                  </a:cubicBezTo>
                  <a:cubicBezTo>
                    <a:pt x="8" y="13"/>
                    <a:pt x="9" y="15"/>
                    <a:pt x="11" y="1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1" y="57"/>
                    <a:pt x="51" y="59"/>
                    <a:pt x="51" y="61"/>
                  </a:cubicBezTo>
                  <a:cubicBezTo>
                    <a:pt x="50" y="62"/>
                    <a:pt x="48" y="63"/>
                    <a:pt x="47" y="63"/>
                  </a:cubicBezTo>
                  <a:lnTo>
                    <a:pt x="28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2" name="组合 391"/>
          <p:cNvGrpSpPr/>
          <p:nvPr/>
        </p:nvGrpSpPr>
        <p:grpSpPr>
          <a:xfrm>
            <a:off x="6019800" y="3876675"/>
            <a:ext cx="275590" cy="294640"/>
            <a:chOff x="12822" y="9554"/>
            <a:chExt cx="1040" cy="1111"/>
          </a:xfrm>
          <a:solidFill>
            <a:srgbClr val="382B59"/>
          </a:solidFill>
        </p:grpSpPr>
        <p:sp>
          <p:nvSpPr>
            <p:cNvPr id="393" name="Freeform 322"/>
            <p:cNvSpPr>
              <a:spLocks noEditPoints="1"/>
            </p:cNvSpPr>
            <p:nvPr/>
          </p:nvSpPr>
          <p:spPr bwMode="auto">
            <a:xfrm>
              <a:off x="12917" y="9554"/>
              <a:ext cx="853" cy="853"/>
            </a:xfrm>
            <a:custGeom>
              <a:avLst/>
              <a:gdLst>
                <a:gd name="T0" fmla="*/ 72 w 144"/>
                <a:gd name="T1" fmla="*/ 144 h 144"/>
                <a:gd name="T2" fmla="*/ 0 w 144"/>
                <a:gd name="T3" fmla="*/ 72 h 144"/>
                <a:gd name="T4" fmla="*/ 72 w 144"/>
                <a:gd name="T5" fmla="*/ 0 h 144"/>
                <a:gd name="T6" fmla="*/ 144 w 144"/>
                <a:gd name="T7" fmla="*/ 72 h 144"/>
                <a:gd name="T8" fmla="*/ 72 w 144"/>
                <a:gd name="T9" fmla="*/ 144 h 144"/>
                <a:gd name="T10" fmla="*/ 72 w 144"/>
                <a:gd name="T11" fmla="*/ 8 h 144"/>
                <a:gd name="T12" fmla="*/ 8 w 144"/>
                <a:gd name="T13" fmla="*/ 72 h 144"/>
                <a:gd name="T14" fmla="*/ 72 w 144"/>
                <a:gd name="T15" fmla="*/ 136 h 144"/>
                <a:gd name="T16" fmla="*/ 136 w 144"/>
                <a:gd name="T17" fmla="*/ 72 h 144"/>
                <a:gd name="T18" fmla="*/ 72 w 144"/>
                <a:gd name="T19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4">
                  <a:moveTo>
                    <a:pt x="72" y="144"/>
                  </a:moveTo>
                  <a:cubicBezTo>
                    <a:pt x="32" y="144"/>
                    <a:pt x="0" y="112"/>
                    <a:pt x="0" y="72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112" y="0"/>
                    <a:pt x="144" y="32"/>
                    <a:pt x="144" y="72"/>
                  </a:cubicBezTo>
                  <a:cubicBezTo>
                    <a:pt x="144" y="112"/>
                    <a:pt x="112" y="144"/>
                    <a:pt x="72" y="144"/>
                  </a:cubicBezTo>
                  <a:close/>
                  <a:moveTo>
                    <a:pt x="72" y="8"/>
                  </a:moveTo>
                  <a:cubicBezTo>
                    <a:pt x="36" y="8"/>
                    <a:pt x="8" y="36"/>
                    <a:pt x="8" y="72"/>
                  </a:cubicBezTo>
                  <a:cubicBezTo>
                    <a:pt x="8" y="108"/>
                    <a:pt x="36" y="136"/>
                    <a:pt x="72" y="136"/>
                  </a:cubicBezTo>
                  <a:cubicBezTo>
                    <a:pt x="108" y="136"/>
                    <a:pt x="136" y="108"/>
                    <a:pt x="136" y="72"/>
                  </a:cubicBezTo>
                  <a:cubicBezTo>
                    <a:pt x="136" y="36"/>
                    <a:pt x="108" y="8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Freeform 323"/>
            <p:cNvSpPr>
              <a:spLocks noEditPoints="1"/>
            </p:cNvSpPr>
            <p:nvPr/>
          </p:nvSpPr>
          <p:spPr bwMode="auto">
            <a:xfrm>
              <a:off x="13177" y="9814"/>
              <a:ext cx="333" cy="33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5" name="Oval 324"/>
            <p:cNvSpPr>
              <a:spLocks noChangeArrowheads="1"/>
            </p:cNvSpPr>
            <p:nvPr/>
          </p:nvSpPr>
          <p:spPr bwMode="auto">
            <a:xfrm>
              <a:off x="13342" y="9909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6" name="Freeform 325"/>
            <p:cNvSpPr>
              <a:spLocks noEditPoints="1"/>
            </p:cNvSpPr>
            <p:nvPr/>
          </p:nvSpPr>
          <p:spPr bwMode="auto">
            <a:xfrm>
              <a:off x="12822" y="10311"/>
              <a:ext cx="1040" cy="355"/>
            </a:xfrm>
            <a:custGeom>
              <a:avLst/>
              <a:gdLst>
                <a:gd name="T0" fmla="*/ 172 w 176"/>
                <a:gd name="T1" fmla="*/ 60 h 60"/>
                <a:gd name="T2" fmla="*/ 4 w 176"/>
                <a:gd name="T3" fmla="*/ 60 h 60"/>
                <a:gd name="T4" fmla="*/ 0 w 176"/>
                <a:gd name="T5" fmla="*/ 56 h 60"/>
                <a:gd name="T6" fmla="*/ 25 w 176"/>
                <a:gd name="T7" fmla="*/ 1 h 60"/>
                <a:gd name="T8" fmla="*/ 31 w 176"/>
                <a:gd name="T9" fmla="*/ 1 h 60"/>
                <a:gd name="T10" fmla="*/ 88 w 176"/>
                <a:gd name="T11" fmla="*/ 24 h 60"/>
                <a:gd name="T12" fmla="*/ 145 w 176"/>
                <a:gd name="T13" fmla="*/ 1 h 60"/>
                <a:gd name="T14" fmla="*/ 151 w 176"/>
                <a:gd name="T15" fmla="*/ 1 h 60"/>
                <a:gd name="T16" fmla="*/ 176 w 176"/>
                <a:gd name="T17" fmla="*/ 56 h 60"/>
                <a:gd name="T18" fmla="*/ 172 w 176"/>
                <a:gd name="T19" fmla="*/ 60 h 60"/>
                <a:gd name="T20" fmla="*/ 8 w 176"/>
                <a:gd name="T21" fmla="*/ 52 h 60"/>
                <a:gd name="T22" fmla="*/ 168 w 176"/>
                <a:gd name="T23" fmla="*/ 52 h 60"/>
                <a:gd name="T24" fmla="*/ 148 w 176"/>
                <a:gd name="T25" fmla="*/ 10 h 60"/>
                <a:gd name="T26" fmla="*/ 88 w 176"/>
                <a:gd name="T27" fmla="*/ 32 h 60"/>
                <a:gd name="T28" fmla="*/ 28 w 176"/>
                <a:gd name="T29" fmla="*/ 10 h 60"/>
                <a:gd name="T30" fmla="*/ 8 w 176"/>
                <a:gd name="T31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6" h="60">
                  <a:moveTo>
                    <a:pt x="172" y="60"/>
                  </a:moveTo>
                  <a:cubicBezTo>
                    <a:pt x="4" y="60"/>
                    <a:pt x="4" y="60"/>
                    <a:pt x="4" y="60"/>
                  </a:cubicBezTo>
                  <a:cubicBezTo>
                    <a:pt x="2" y="60"/>
                    <a:pt x="0" y="58"/>
                    <a:pt x="0" y="56"/>
                  </a:cubicBezTo>
                  <a:cubicBezTo>
                    <a:pt x="0" y="35"/>
                    <a:pt x="9" y="16"/>
                    <a:pt x="25" y="1"/>
                  </a:cubicBezTo>
                  <a:cubicBezTo>
                    <a:pt x="27" y="0"/>
                    <a:pt x="29" y="0"/>
                    <a:pt x="31" y="1"/>
                  </a:cubicBezTo>
                  <a:cubicBezTo>
                    <a:pt x="45" y="16"/>
                    <a:pt x="65" y="24"/>
                    <a:pt x="88" y="24"/>
                  </a:cubicBezTo>
                  <a:cubicBezTo>
                    <a:pt x="111" y="24"/>
                    <a:pt x="131" y="16"/>
                    <a:pt x="145" y="1"/>
                  </a:cubicBezTo>
                  <a:cubicBezTo>
                    <a:pt x="147" y="0"/>
                    <a:pt x="149" y="0"/>
                    <a:pt x="151" y="1"/>
                  </a:cubicBezTo>
                  <a:cubicBezTo>
                    <a:pt x="167" y="16"/>
                    <a:pt x="176" y="35"/>
                    <a:pt x="176" y="56"/>
                  </a:cubicBezTo>
                  <a:cubicBezTo>
                    <a:pt x="176" y="58"/>
                    <a:pt x="174" y="60"/>
                    <a:pt x="172" y="60"/>
                  </a:cubicBezTo>
                  <a:close/>
                  <a:moveTo>
                    <a:pt x="8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67" y="36"/>
                    <a:pt x="160" y="22"/>
                    <a:pt x="148" y="10"/>
                  </a:cubicBezTo>
                  <a:cubicBezTo>
                    <a:pt x="132" y="24"/>
                    <a:pt x="112" y="32"/>
                    <a:pt x="88" y="32"/>
                  </a:cubicBezTo>
                  <a:cubicBezTo>
                    <a:pt x="64" y="32"/>
                    <a:pt x="44" y="24"/>
                    <a:pt x="28" y="10"/>
                  </a:cubicBezTo>
                  <a:cubicBezTo>
                    <a:pt x="16" y="22"/>
                    <a:pt x="9" y="36"/>
                    <a:pt x="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009130" y="900603"/>
            <a:ext cx="4946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方正舒体" panose="02010601030101010101" pitchFamily="2" charset="-122"/>
                <a:sym typeface="+mn-ea"/>
              </a:rPr>
              <a:t>P1</a:t>
            </a:r>
            <a:endParaRPr lang="en-US" altLang="zh-CN" sz="24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微软雅黑" panose="020B0503020204020204" charset="-122"/>
              <a:ea typeface="方正舒体" panose="02010601030101010101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29049" y="1307116"/>
            <a:ext cx="4593590" cy="149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   </a:t>
            </a: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在测试硬件时发现给定PWM后小车的一轮转动均匀，但是另一个轮子却有卡顿的现象，即转一下顿一下。在直行中便表现为存在很大的晃动。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6720" y="604520"/>
            <a:ext cx="45935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4000" b="1" noProof="0" dirty="0">
                <a:ln>
                  <a:noFill/>
                </a:ln>
                <a:solidFill>
                  <a:srgbClr val="382B59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sym typeface="+mn-ea"/>
              </a:rPr>
              <a:t>问题与解决</a:t>
            </a:r>
          </a:p>
          <a:p>
            <a:pPr lvl="0" algn="ctr"/>
            <a:r>
              <a:rPr lang="en-US" altLang="zh-CN" sz="4000" b="1" noProof="0" dirty="0">
                <a:ln>
                  <a:noFill/>
                </a:ln>
                <a:solidFill>
                  <a:srgbClr val="382B59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sym typeface="+mn-ea"/>
              </a:rPr>
              <a:t>Problems &amp; Solutions</a:t>
            </a:r>
            <a:endParaRPr lang="zh-CN" altLang="en-US" sz="4000" b="1" noProof="0" dirty="0">
              <a:ln>
                <a:noFill/>
              </a:ln>
              <a:solidFill>
                <a:srgbClr val="382B59"/>
              </a:solidFill>
              <a:effectLst/>
              <a:uLnTx/>
              <a:uFillTx/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49990" y="1927959"/>
            <a:ext cx="4775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方正舒体" panose="02010601030101010101" pitchFamily="2" charset="-122"/>
                <a:sym typeface="+mn-ea"/>
              </a:rPr>
              <a:t>S1</a:t>
            </a:r>
            <a:endParaRPr lang="en-US" altLang="zh-CN" sz="24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微软雅黑" panose="020B0503020204020204" charset="-122"/>
              <a:ea typeface="方正舒体" panose="02010601030101010101" pitchFamily="2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97395" y="3338368"/>
            <a:ext cx="4946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方正舒体" panose="02010601030101010101" pitchFamily="2" charset="-122"/>
                <a:sym typeface="+mn-ea"/>
              </a:rPr>
              <a:t>P2</a:t>
            </a:r>
            <a:endParaRPr lang="en-US" altLang="zh-CN" sz="24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微软雅黑" panose="020B0503020204020204" charset="-122"/>
              <a:ea typeface="方正舒体" panose="02010601030101010101" pitchFamily="2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1604" y="2215479"/>
            <a:ext cx="4173855" cy="2479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   </a:t>
            </a: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研究发现是右轮轮平面与转动轴不垂直，导致轮子转动时会和框架钢板上的铆钉发生周期性摩擦。我们借用了螺丝刀组卸下了轮胎分析内部结构，将小车右侧的框架钢板卸了下来，对轮子进行调整之后重新安装。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29005" y="4982845"/>
            <a:ext cx="4173855" cy="149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   </a:t>
            </a: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我们选择减慢右轮速度以实现右转向。在这样的转向思路控制下，我们的直行采用当前环境下的较为激进的一组参数。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093429" y="3798743"/>
            <a:ext cx="4173855" cy="149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   </a:t>
            </a: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转向实现时以右转向为例，开始的思路是让左轮加速实现向右拐，但是发现这样运行起来车的稳定性不好，将常会巡线失败。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264D543-6F0A-45DC-81A0-B603542A9403}"/>
              </a:ext>
            </a:extLst>
          </p:cNvPr>
          <p:cNvSpPr txBox="1"/>
          <p:nvPr/>
        </p:nvSpPr>
        <p:spPr>
          <a:xfrm>
            <a:off x="4461107" y="462665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方正舒体" panose="02010601030101010101" pitchFamily="2" charset="-122"/>
                <a:sym typeface="+mn-ea"/>
              </a:rPr>
              <a:t>S2</a:t>
            </a:r>
            <a:endParaRPr lang="en-US" altLang="zh-CN" sz="24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微软雅黑" panose="020B0503020204020204" charset="-122"/>
              <a:ea typeface="方正舒体" panose="02010601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434975" y="4927600"/>
            <a:ext cx="4588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3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Impact" panose="020B0806030902050204" charset="0"/>
                <a:ea typeface="方正舒体" panose="02010601030101010101" pitchFamily="2" charset="-122"/>
              </a:rPr>
              <a:t>实地测试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17235" y="920750"/>
            <a:ext cx="605155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200000"/>
              </a:lnSpc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巡线连贯且较为精准，达到了我们的预期。</a:t>
            </a:r>
          </a:p>
          <a:p>
            <a:pPr indent="0" fontAlgn="auto">
              <a:lnSpc>
                <a:spcPct val="200000"/>
              </a:lnSpc>
            </a:pP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0" fontAlgn="auto">
              <a:lnSpc>
                <a:spcPct val="200000"/>
              </a:lnSpc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因为在自行设计的场地上尝试了更加急转的弯道，</a:t>
            </a:r>
          </a:p>
          <a:p>
            <a:pPr indent="0" fontAlgn="auto">
              <a:lnSpc>
                <a:spcPct val="200000"/>
              </a:lnSpc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实验场地的巡线便显得游刃有余。</a:t>
            </a:r>
          </a:p>
          <a:p>
            <a:pPr indent="0" fontAlgn="auto">
              <a:lnSpc>
                <a:spcPct val="200000"/>
              </a:lnSpc>
            </a:pP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0" fontAlgn="auto">
              <a:lnSpc>
                <a:spcPct val="200000"/>
              </a:lnSpc>
            </a:pP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最好的不一定是复杂的，调整过参数后的PD算法表现出了最好的效果，参数的调试也重要无比，鼓励与耐心必不可少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" y="859790"/>
            <a:ext cx="5222875" cy="35547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460" y="1709420"/>
            <a:ext cx="1054735" cy="18719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3716973" y="3848735"/>
            <a:ext cx="44926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>
                <a:solidFill>
                  <a:srgbClr val="382B5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迷宫任务</a:t>
            </a:r>
            <a:endParaRPr lang="zh-CN" altLang="en-US" sz="3200" b="1" noProof="0" dirty="0">
              <a:ln>
                <a:noFill/>
              </a:ln>
              <a:solidFill>
                <a:srgbClr val="382B59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985" y="1709420"/>
            <a:ext cx="854075" cy="18719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846</Words>
  <Application>Microsoft Office PowerPoint</Application>
  <PresentationFormat>宽屏</PresentationFormat>
  <Paragraphs>156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Verdana</vt:lpstr>
      <vt:lpstr>Calibri</vt:lpstr>
      <vt:lpstr>Impact</vt:lpstr>
      <vt:lpstr>印品黑体</vt:lpstr>
      <vt:lpstr>微软雅黑</vt:lpstr>
      <vt:lpstr>华文行楷</vt:lpstr>
      <vt:lpstr>楷体</vt:lpstr>
      <vt:lpstr>Arial</vt:lpstr>
      <vt:lpstr>宋体</vt:lpstr>
      <vt:lpstr>Calibri Light</vt:lpstr>
      <vt:lpstr>华文隶书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刘影</dc:creator>
  <cp:lastModifiedBy>Tomo</cp:lastModifiedBy>
  <cp:revision>18</cp:revision>
  <dcterms:created xsi:type="dcterms:W3CDTF">2015-05-05T08:02:00Z</dcterms:created>
  <dcterms:modified xsi:type="dcterms:W3CDTF">2019-04-29T14:58:31Z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